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tags/tag3.xml" ContentType="application/vnd.openxmlformats-officedocument.presentationml.tags+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5"/>
  </p:notesMasterIdLst>
  <p:sldIdLst>
    <p:sldId id="256" r:id="rId2"/>
    <p:sldId id="639" r:id="rId3"/>
    <p:sldId id="341" r:id="rId4"/>
    <p:sldId id="342" r:id="rId5"/>
    <p:sldId id="344" r:id="rId6"/>
    <p:sldId id="369" r:id="rId7"/>
    <p:sldId id="368" r:id="rId8"/>
    <p:sldId id="348" r:id="rId9"/>
    <p:sldId id="640" r:id="rId10"/>
    <p:sldId id="641" r:id="rId11"/>
    <p:sldId id="642" r:id="rId12"/>
    <p:sldId id="354" r:id="rId13"/>
    <p:sldId id="643" r:id="rId14"/>
    <p:sldId id="644" r:id="rId15"/>
    <p:sldId id="645" r:id="rId16"/>
    <p:sldId id="646" r:id="rId17"/>
    <p:sldId id="647" r:id="rId18"/>
    <p:sldId id="648" r:id="rId19"/>
    <p:sldId id="359" r:id="rId20"/>
    <p:sldId id="325" r:id="rId21"/>
    <p:sldId id="360" r:id="rId22"/>
    <p:sldId id="363" r:id="rId23"/>
    <p:sldId id="718" r:id="rId24"/>
    <p:sldId id="361" r:id="rId25"/>
    <p:sldId id="320" r:id="rId26"/>
    <p:sldId id="357" r:id="rId27"/>
    <p:sldId id="358" r:id="rId28"/>
    <p:sldId id="608" r:id="rId29"/>
    <p:sldId id="587" r:id="rId30"/>
    <p:sldId id="588" r:id="rId31"/>
    <p:sldId id="650" r:id="rId32"/>
    <p:sldId id="589" r:id="rId33"/>
    <p:sldId id="389" r:id="rId34"/>
    <p:sldId id="390" r:id="rId35"/>
    <p:sldId id="382" r:id="rId36"/>
    <p:sldId id="719" r:id="rId37"/>
    <p:sldId id="651" r:id="rId38"/>
    <p:sldId id="652" r:id="rId39"/>
    <p:sldId id="653" r:id="rId40"/>
    <p:sldId id="654" r:id="rId41"/>
    <p:sldId id="655" r:id="rId42"/>
    <p:sldId id="297" r:id="rId43"/>
    <p:sldId id="298" r:id="rId44"/>
    <p:sldId id="365" r:id="rId45"/>
    <p:sldId id="567" r:id="rId46"/>
    <p:sldId id="301" r:id="rId47"/>
    <p:sldId id="601" r:id="rId48"/>
    <p:sldId id="593" r:id="rId49"/>
    <p:sldId id="412" r:id="rId50"/>
    <p:sldId id="599" r:id="rId51"/>
    <p:sldId id="597" r:id="rId52"/>
    <p:sldId id="600" r:id="rId53"/>
    <p:sldId id="603" r:id="rId54"/>
    <p:sldId id="563" r:id="rId55"/>
    <p:sldId id="674" r:id="rId56"/>
    <p:sldId id="671" r:id="rId57"/>
    <p:sldId id="672" r:id="rId58"/>
    <p:sldId id="675" r:id="rId59"/>
    <p:sldId id="676" r:id="rId60"/>
    <p:sldId id="688" r:id="rId61"/>
    <p:sldId id="372" r:id="rId62"/>
    <p:sldId id="690" r:id="rId63"/>
    <p:sldId id="426" r:id="rId64"/>
    <p:sldId id="575" r:id="rId65"/>
    <p:sldId id="602" r:id="rId66"/>
    <p:sldId id="435" r:id="rId67"/>
    <p:sldId id="424" r:id="rId68"/>
    <p:sldId id="574" r:id="rId69"/>
    <p:sldId id="573" r:id="rId70"/>
    <p:sldId id="572" r:id="rId71"/>
    <p:sldId id="571" r:id="rId72"/>
    <p:sldId id="570" r:id="rId73"/>
    <p:sldId id="604" r:id="rId74"/>
    <p:sldId id="432" r:id="rId75"/>
    <p:sldId id="569" r:id="rId76"/>
    <p:sldId id="429" r:id="rId77"/>
    <p:sldId id="430" r:id="rId78"/>
    <p:sldId id="576" r:id="rId79"/>
    <p:sldId id="440" r:id="rId80"/>
    <p:sldId id="577" r:id="rId81"/>
    <p:sldId id="442" r:id="rId82"/>
    <p:sldId id="445" r:id="rId83"/>
    <p:sldId id="446" r:id="rId84"/>
    <p:sldId id="605" r:id="rId85"/>
    <p:sldId id="448" r:id="rId86"/>
    <p:sldId id="451" r:id="rId87"/>
    <p:sldId id="606" r:id="rId88"/>
    <p:sldId id="453" r:id="rId89"/>
    <p:sldId id="454" r:id="rId90"/>
    <p:sldId id="455" r:id="rId91"/>
    <p:sldId id="607" r:id="rId92"/>
    <p:sldId id="457" r:id="rId93"/>
    <p:sldId id="609" r:id="rId94"/>
    <p:sldId id="610" r:id="rId95"/>
    <p:sldId id="611" r:id="rId96"/>
    <p:sldId id="459" r:id="rId97"/>
    <p:sldId id="612" r:id="rId98"/>
    <p:sldId id="623" r:id="rId99"/>
    <p:sldId id="624" r:id="rId100"/>
    <p:sldId id="620" r:id="rId101"/>
    <p:sldId id="692" r:id="rId102"/>
    <p:sldId id="693" r:id="rId103"/>
    <p:sldId id="691" r:id="rId104"/>
    <p:sldId id="467" r:id="rId105"/>
    <p:sldId id="469" r:id="rId106"/>
    <p:sldId id="468" r:id="rId107"/>
    <p:sldId id="694" r:id="rId108"/>
    <p:sldId id="695" r:id="rId109"/>
    <p:sldId id="618" r:id="rId110"/>
    <p:sldId id="613" r:id="rId111"/>
    <p:sldId id="614" r:id="rId112"/>
    <p:sldId id="616" r:id="rId113"/>
    <p:sldId id="617" r:id="rId114"/>
    <p:sldId id="625" r:id="rId115"/>
    <p:sldId id="626" r:id="rId116"/>
    <p:sldId id="627" r:id="rId117"/>
    <p:sldId id="628" r:id="rId118"/>
    <p:sldId id="629" r:id="rId119"/>
    <p:sldId id="630" r:id="rId120"/>
    <p:sldId id="488" r:id="rId121"/>
    <p:sldId id="631" r:id="rId122"/>
    <p:sldId id="677" r:id="rId123"/>
    <p:sldId id="492" r:id="rId124"/>
    <p:sldId id="633" r:id="rId125"/>
    <p:sldId id="493" r:id="rId126"/>
    <p:sldId id="634" r:id="rId127"/>
    <p:sldId id="635" r:id="rId128"/>
    <p:sldId id="636" r:id="rId129"/>
    <p:sldId id="637" r:id="rId130"/>
    <p:sldId id="696" r:id="rId131"/>
    <p:sldId id="697" r:id="rId132"/>
    <p:sldId id="686" r:id="rId133"/>
    <p:sldId id="685" r:id="rId134"/>
    <p:sldId id="698" r:id="rId135"/>
    <p:sldId id="699" r:id="rId136"/>
    <p:sldId id="700" r:id="rId137"/>
    <p:sldId id="701" r:id="rId138"/>
    <p:sldId id="702" r:id="rId139"/>
    <p:sldId id="703" r:id="rId140"/>
    <p:sldId id="704" r:id="rId141"/>
    <p:sldId id="705" r:id="rId142"/>
    <p:sldId id="706" r:id="rId143"/>
    <p:sldId id="707" r:id="rId144"/>
    <p:sldId id="708" r:id="rId145"/>
    <p:sldId id="678" r:id="rId146"/>
    <p:sldId id="679" r:id="rId147"/>
    <p:sldId id="657" r:id="rId148"/>
    <p:sldId id="658" r:id="rId149"/>
    <p:sldId id="659" r:id="rId150"/>
    <p:sldId id="660" r:id="rId151"/>
    <p:sldId id="661" r:id="rId152"/>
    <p:sldId id="662" r:id="rId153"/>
    <p:sldId id="680" r:id="rId154"/>
    <p:sldId id="681" r:id="rId155"/>
    <p:sldId id="682" r:id="rId156"/>
    <p:sldId id="664" r:id="rId157"/>
    <p:sldId id="683" r:id="rId158"/>
    <p:sldId id="665" r:id="rId159"/>
    <p:sldId id="666" r:id="rId160"/>
    <p:sldId id="667" r:id="rId161"/>
    <p:sldId id="668" r:id="rId162"/>
    <p:sldId id="562" r:id="rId163"/>
    <p:sldId id="561" r:id="rId164"/>
    <p:sldId id="709" r:id="rId165"/>
    <p:sldId id="307" r:id="rId166"/>
    <p:sldId id="420" r:id="rId167"/>
    <p:sldId id="419" r:id="rId168"/>
    <p:sldId id="619" r:id="rId169"/>
    <p:sldId id="471" r:id="rId170"/>
    <p:sldId id="472" r:id="rId171"/>
    <p:sldId id="622" r:id="rId172"/>
    <p:sldId id="621" r:id="rId173"/>
    <p:sldId id="684" r:id="rId174"/>
    <p:sldId id="656" r:id="rId175"/>
    <p:sldId id="710" r:id="rId176"/>
    <p:sldId id="689" r:id="rId177"/>
    <p:sldId id="663" r:id="rId178"/>
    <p:sldId id="308" r:id="rId179"/>
    <p:sldId id="309" r:id="rId180"/>
    <p:sldId id="310" r:id="rId181"/>
    <p:sldId id="311" r:id="rId182"/>
    <p:sldId id="312" r:id="rId183"/>
    <p:sldId id="313" r:id="rId184"/>
    <p:sldId id="314" r:id="rId185"/>
    <p:sldId id="315" r:id="rId186"/>
    <p:sldId id="333" r:id="rId187"/>
    <p:sldId id="330" r:id="rId188"/>
    <p:sldId id="332" r:id="rId189"/>
    <p:sldId id="362" r:id="rId190"/>
    <p:sldId id="711" r:id="rId191"/>
    <p:sldId id="318" r:id="rId192"/>
    <p:sldId id="356" r:id="rId193"/>
    <p:sldId id="326" r:id="rId194"/>
    <p:sldId id="712" r:id="rId195"/>
    <p:sldId id="713" r:id="rId196"/>
    <p:sldId id="714" r:id="rId197"/>
    <p:sldId id="715" r:id="rId198"/>
    <p:sldId id="716" r:id="rId199"/>
    <p:sldId id="564" r:id="rId200"/>
    <p:sldId id="373" r:id="rId201"/>
    <p:sldId id="384" r:id="rId202"/>
    <p:sldId id="387" r:id="rId203"/>
    <p:sldId id="433" r:id="rId204"/>
    <p:sldId id="515" r:id="rId205"/>
    <p:sldId id="418" r:id="rId206"/>
    <p:sldId id="383" r:id="rId207"/>
    <p:sldId id="378" r:id="rId208"/>
    <p:sldId id="379" r:id="rId209"/>
    <p:sldId id="380" r:id="rId210"/>
    <p:sldId id="351" r:id="rId211"/>
    <p:sldId id="338" r:id="rId212"/>
    <p:sldId id="299" r:id="rId213"/>
    <p:sldId id="340" r:id="rId214"/>
    <p:sldId id="370" r:id="rId215"/>
    <p:sldId id="434" r:id="rId216"/>
    <p:sldId id="421" r:id="rId217"/>
    <p:sldId id="687" r:id="rId218"/>
    <p:sldId id="670" r:id="rId219"/>
    <p:sldId id="669" r:id="rId220"/>
    <p:sldId id="391" r:id="rId221"/>
    <p:sldId id="568" r:id="rId222"/>
    <p:sldId id="392" r:id="rId223"/>
    <p:sldId id="396" r:id="rId224"/>
    <p:sldId id="411" r:id="rId225"/>
    <p:sldId id="345" r:id="rId226"/>
    <p:sldId id="349" r:id="rId227"/>
    <p:sldId id="717" r:id="rId228"/>
    <p:sldId id="364" r:id="rId229"/>
    <p:sldId id="566" r:id="rId230"/>
    <p:sldId id="398" r:id="rId231"/>
    <p:sldId id="397" r:id="rId232"/>
    <p:sldId id="399" r:id="rId233"/>
    <p:sldId id="400" r:id="rId234"/>
    <p:sldId id="401" r:id="rId235"/>
    <p:sldId id="402" r:id="rId236"/>
    <p:sldId id="409" r:id="rId237"/>
    <p:sldId id="410" r:id="rId238"/>
    <p:sldId id="403" r:id="rId239"/>
    <p:sldId id="404" r:id="rId240"/>
    <p:sldId id="406" r:id="rId241"/>
    <p:sldId id="590" r:id="rId242"/>
    <p:sldId id="591" r:id="rId243"/>
    <p:sldId id="592" r:id="rId244"/>
    <p:sldId id="407" r:id="rId245"/>
    <p:sldId id="408" r:id="rId246"/>
    <p:sldId id="257" r:id="rId247"/>
    <p:sldId id="258" r:id="rId248"/>
    <p:sldId id="259" r:id="rId249"/>
    <p:sldId id="260" r:id="rId250"/>
    <p:sldId id="261" r:id="rId251"/>
    <p:sldId id="262" r:id="rId252"/>
    <p:sldId id="263" r:id="rId253"/>
    <p:sldId id="264" r:id="rId254"/>
    <p:sldId id="265" r:id="rId255"/>
    <p:sldId id="266" r:id="rId256"/>
    <p:sldId id="267" r:id="rId257"/>
    <p:sldId id="268" r:id="rId258"/>
    <p:sldId id="269" r:id="rId259"/>
    <p:sldId id="270" r:id="rId260"/>
    <p:sldId id="271" r:id="rId261"/>
    <p:sldId id="272" r:id="rId262"/>
    <p:sldId id="273" r:id="rId263"/>
    <p:sldId id="274" r:id="rId264"/>
    <p:sldId id="275" r:id="rId265"/>
    <p:sldId id="276" r:id="rId266"/>
    <p:sldId id="277" r:id="rId267"/>
    <p:sldId id="278" r:id="rId268"/>
    <p:sldId id="279" r:id="rId269"/>
    <p:sldId id="280" r:id="rId270"/>
    <p:sldId id="281" r:id="rId271"/>
    <p:sldId id="282" r:id="rId272"/>
    <p:sldId id="283" r:id="rId273"/>
    <p:sldId id="284" r:id="rId274"/>
    <p:sldId id="285" r:id="rId275"/>
    <p:sldId id="286" r:id="rId276"/>
    <p:sldId id="287" r:id="rId277"/>
    <p:sldId id="288" r:id="rId278"/>
    <p:sldId id="289" r:id="rId279"/>
    <p:sldId id="290" r:id="rId280"/>
    <p:sldId id="291" r:id="rId281"/>
    <p:sldId id="292" r:id="rId282"/>
    <p:sldId id="293" r:id="rId283"/>
    <p:sldId id="294" r:id="rId284"/>
  </p:sldIdLst>
  <p:sldSz cx="9144000" cy="5143500" type="screen16x9"/>
  <p:notesSz cx="6858000" cy="9144000"/>
  <p:embeddedFontLst>
    <p:embeddedFont>
      <p:font typeface="Calibri" panose="020F0502020204030204" pitchFamily="34" charset="0"/>
      <p:regular r:id="rId286"/>
      <p:bold r:id="rId287"/>
      <p:italic r:id="rId288"/>
      <p:boldItalic r:id="rId289"/>
    </p:embeddedFont>
    <p:embeddedFont>
      <p:font typeface="DM Mono" panose="020B0509040201040103" pitchFamily="49" charset="77"/>
      <p:regular r:id="rId290"/>
      <p:italic r:id="rId291"/>
    </p:embeddedFont>
    <p:embeddedFont>
      <p:font typeface="DM Mono Medium" panose="020F0502020204030204" pitchFamily="34" charset="0"/>
      <p:regular r:id="rId292"/>
      <p:italic r:id="rId293"/>
    </p:embeddedFont>
    <p:embeddedFont>
      <p:font typeface="DM Sans" pitchFamily="2" charset="77"/>
      <p:regular r:id="rId294"/>
      <p:bold r:id="rId295"/>
      <p:italic r:id="rId296"/>
      <p:boldItalic r:id="rId297"/>
    </p:embeddedFont>
    <p:embeddedFont>
      <p:font typeface="DM Sans Medium" pitchFamily="2" charset="77"/>
      <p:regular r:id="rId298"/>
      <p:italic r:id="rId299"/>
    </p:embeddedFont>
    <p:embeddedFont>
      <p:font typeface="Impact" panose="020B0806030902050204" pitchFamily="34" charset="0"/>
      <p:regular r:id="rId300"/>
    </p:embeddedFont>
    <p:embeddedFont>
      <p:font typeface="Inter" panose="020F0502020204030204" pitchFamily="34" charset="0"/>
      <p:regular r:id="rId301"/>
      <p:bold r:id="rId302"/>
      <p:italic r:id="rId303"/>
      <p:boldItalic r:id="rId304"/>
    </p:embeddedFont>
    <p:embeddedFont>
      <p:font typeface="Montserrat" pitchFamily="2" charset="77"/>
      <p:regular r:id="rId305"/>
      <p:bold r:id="rId306"/>
      <p:italic r:id="rId307"/>
      <p:boldItalic r:id="rId308"/>
    </p:embeddedFont>
    <p:embeddedFont>
      <p:font typeface="Oswald" pitchFamily="2" charset="77"/>
      <p:regular r:id="rId309"/>
      <p:bold r:id="rId310"/>
    </p:embeddedFont>
    <p:embeddedFont>
      <p:font typeface="Source Sans Pro" panose="020B0503030403020204" pitchFamily="34" charset="0"/>
      <p:regular r:id="rId311"/>
      <p:bold r:id="rId312"/>
      <p:italic r:id="rId313"/>
      <p:boldItalic r:id="rId3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25D1A13-739D-774F-AFA4-80AFB3F71346}">
          <p14:sldIdLst>
            <p14:sldId id="256"/>
          </p14:sldIdLst>
        </p14:section>
        <p14:section name="Intro -2 mins (2:30)" id="{DDC39A85-1A3F-9842-8322-B95779DAFA6B}">
          <p14:sldIdLst>
            <p14:sldId id="639"/>
            <p14:sldId id="341"/>
            <p14:sldId id="342"/>
            <p14:sldId id="344"/>
            <p14:sldId id="369"/>
            <p14:sldId id="368"/>
            <p14:sldId id="348"/>
          </p14:sldIdLst>
        </p14:section>
        <p14:section name="The bug - 5 mins (7:30)" id="{C14D927E-9464-7041-905F-4805733AF566}">
          <p14:sldIdLst>
            <p14:sldId id="640"/>
            <p14:sldId id="641"/>
            <p14:sldId id="642"/>
            <p14:sldId id="354"/>
            <p14:sldId id="643"/>
            <p14:sldId id="644"/>
            <p14:sldId id="645"/>
            <p14:sldId id="646"/>
            <p14:sldId id="647"/>
            <p14:sldId id="648"/>
            <p14:sldId id="359"/>
            <p14:sldId id="325"/>
            <p14:sldId id="360"/>
            <p14:sldId id="363"/>
            <p14:sldId id="718"/>
            <p14:sldId id="361"/>
            <p14:sldId id="320"/>
            <p14:sldId id="357"/>
            <p14:sldId id="358"/>
          </p14:sldIdLst>
        </p14:section>
        <p14:section name="The test" id="{652D6630-AD7F-CC4B-98BF-78CD76FD9303}">
          <p14:sldIdLst>
            <p14:sldId id="608"/>
            <p14:sldId id="587"/>
            <p14:sldId id="588"/>
            <p14:sldId id="650"/>
            <p14:sldId id="589"/>
            <p14:sldId id="389"/>
            <p14:sldId id="390"/>
            <p14:sldId id="382"/>
            <p14:sldId id="719"/>
            <p14:sldId id="651"/>
            <p14:sldId id="652"/>
            <p14:sldId id="653"/>
            <p14:sldId id="654"/>
            <p14:sldId id="655"/>
            <p14:sldId id="297"/>
            <p14:sldId id="298"/>
            <p14:sldId id="365"/>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96"/>
            <p14:sldId id="697"/>
            <p14:sldId id="686"/>
            <p14:sldId id="685"/>
            <p14:sldId id="698"/>
            <p14:sldId id="699"/>
            <p14:sldId id="700"/>
            <p14:sldId id="701"/>
            <p14:sldId id="702"/>
            <p14:sldId id="703"/>
            <p14:sldId id="704"/>
            <p14:sldId id="705"/>
            <p14:sldId id="706"/>
            <p14:sldId id="707"/>
            <p14:sldId id="708"/>
            <p14:sldId id="678"/>
            <p14:sldId id="679"/>
            <p14:sldId id="657"/>
            <p14:sldId id="658"/>
            <p14:sldId id="659"/>
            <p14:sldId id="660"/>
            <p14:sldId id="661"/>
            <p14:sldId id="662"/>
            <p14:sldId id="680"/>
            <p14:sldId id="681"/>
            <p14:sldId id="682"/>
            <p14:sldId id="664"/>
            <p14:sldId id="683"/>
            <p14:sldId id="665"/>
            <p14:sldId id="666"/>
            <p14:sldId id="667"/>
            <p14:sldId id="668"/>
            <p14:sldId id="562"/>
            <p14:sldId id="561"/>
            <p14:sldId id="709"/>
            <p14:sldId id="307"/>
          </p14:sldIdLst>
        </p14:section>
        <p14:section name="Unused slides" id="{0224A10C-9B3A-BD44-9629-260EA2B90369}">
          <p14:sldIdLst>
            <p14:sldId id="420"/>
            <p14:sldId id="419"/>
            <p14:sldId id="619"/>
            <p14:sldId id="471"/>
            <p14:sldId id="472"/>
            <p14:sldId id="622"/>
            <p14:sldId id="621"/>
            <p14:sldId id="684"/>
            <p14:sldId id="656"/>
            <p14:sldId id="710"/>
            <p14:sldId id="689"/>
            <p14:sldId id="663"/>
            <p14:sldId id="308"/>
            <p14:sldId id="309"/>
            <p14:sldId id="310"/>
            <p14:sldId id="311"/>
            <p14:sldId id="312"/>
            <p14:sldId id="313"/>
            <p14:sldId id="314"/>
            <p14:sldId id="315"/>
            <p14:sldId id="333"/>
            <p14:sldId id="330"/>
            <p14:sldId id="332"/>
            <p14:sldId id="362"/>
            <p14:sldId id="711"/>
            <p14:sldId id="318"/>
            <p14:sldId id="356"/>
            <p14:sldId id="326"/>
            <p14:sldId id="712"/>
            <p14:sldId id="713"/>
            <p14:sldId id="714"/>
            <p14:sldId id="715"/>
            <p14:sldId id="716"/>
            <p14:sldId id="564"/>
            <p14:sldId id="373"/>
            <p14:sldId id="384"/>
            <p14:sldId id="387"/>
            <p14:sldId id="433"/>
            <p14:sldId id="515"/>
            <p14:sldId id="418"/>
            <p14:sldId id="383"/>
            <p14:sldId id="378"/>
            <p14:sldId id="379"/>
            <p14:sldId id="380"/>
            <p14:sldId id="351"/>
            <p14:sldId id="338"/>
            <p14:sldId id="299"/>
            <p14:sldId id="340"/>
            <p14:sldId id="370"/>
            <p14:sldId id="434"/>
            <p14:sldId id="421"/>
            <p14:sldId id="687"/>
            <p14:sldId id="670"/>
            <p14:sldId id="669"/>
            <p14:sldId id="391"/>
            <p14:sldId id="568"/>
            <p14:sldId id="392"/>
            <p14:sldId id="396"/>
            <p14:sldId id="411"/>
            <p14:sldId id="345"/>
            <p14:sldId id="349"/>
            <p14:sldId id="717"/>
            <p14:sldId id="364"/>
            <p14:sldId id="566"/>
            <p14:sldId id="398"/>
            <p14:sldId id="397"/>
            <p14:sldId id="399"/>
            <p14:sldId id="400"/>
            <p14:sldId id="401"/>
            <p14:sldId id="402"/>
            <p14:sldId id="409"/>
            <p14:sldId id="410"/>
            <p14:sldId id="403"/>
            <p14:sldId id="404"/>
            <p14:sldId id="406"/>
            <p14:sldId id="590"/>
            <p14:sldId id="591"/>
            <p14:sldId id="592"/>
            <p14:sldId id="407"/>
            <p14:sldId id="408"/>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5AFA2"/>
    <a:srgbClr val="00EABB"/>
    <a:srgbClr val="00DEAB"/>
    <a:srgbClr val="00F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17"/>
    <p:restoredTop sz="94745"/>
  </p:normalViewPr>
  <p:slideViewPr>
    <p:cSldViewPr snapToGrid="0">
      <p:cViewPr varScale="1">
        <p:scale>
          <a:sx n="137" d="100"/>
          <a:sy n="137" d="100"/>
        </p:scale>
        <p:origin x="384" y="17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14.fntdata"/><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5.fntdata"/><Relationship Id="rId304" Type="http://schemas.openxmlformats.org/officeDocument/2006/relationships/font" Target="fonts/font19.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presProps" Target="presProp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7.fntdata"/><Relationship Id="rId306" Type="http://schemas.openxmlformats.org/officeDocument/2006/relationships/font" Target="fonts/font2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font" Target="fonts/font8.fntdata"/><Relationship Id="rId307" Type="http://schemas.openxmlformats.org/officeDocument/2006/relationships/font" Target="fonts/font22.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font" Target="fonts/font9.fntdata"/><Relationship Id="rId308" Type="http://schemas.openxmlformats.org/officeDocument/2006/relationships/font" Target="fonts/font23.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font" Target="fonts/font10.fntdata"/><Relationship Id="rId309" Type="http://schemas.openxmlformats.org/officeDocument/2006/relationships/font" Target="fonts/font2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font" Target="fonts/font25.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font" Target="fonts/font11.fntdata"/><Relationship Id="rId300" Type="http://schemas.openxmlformats.org/officeDocument/2006/relationships/font" Target="fonts/font15.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1.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font" Target="fonts/font26.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font" Target="fonts/font12.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2.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font" Target="fonts/font27.fntdata"/><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font" Target="fonts/font13.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3.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font" Target="fonts/font18.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4.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font" Target="fonts/font29.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font" Target="fonts/font6.fntdata"/><Relationship Id="rId305" Type="http://schemas.openxmlformats.org/officeDocument/2006/relationships/font" Target="fonts/font20.fntdata"/><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86203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40997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264358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7201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45539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65714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7091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406736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621134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731269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749894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577871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2785880b2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2785880b2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785880b2a_0_9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785880b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785880b2a_0_1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785880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785880b2a_0_1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785880b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785880b2a_0_17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785880b2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785880b2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785880b2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785880b2a_0_2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785880b2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785880b2a_0_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785880b2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495947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072640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314730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4c0fb9b03_0_2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4c0fb9b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DBT is the Data Build Tool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traditionally an ELT tool that allows you to transform data in your warehouse, but it has a bunch of features that also make it useful for ETL too.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this specific case, it allows us to place checks on our output datasets in production and set alerts on that output.</a:t>
            </a:r>
            <a:endParaRPr dirty="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03083002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4232875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4c0fb9b03_0_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4c0fb9b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extLst>
      <p:ext uri="{BB962C8B-B14F-4D97-AF65-F5344CB8AC3E}">
        <p14:creationId xmlns:p14="http://schemas.microsoft.com/office/powerpoint/2010/main" val="2777117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4eb64c8a4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4eb64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4eb64c8a4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4eb64c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51ccded53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51ccde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51ccded53_0_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51ccded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431048d57_0_3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431048d5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38652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01924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84379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422112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36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74941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320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71125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65660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22293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57683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03161513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94447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1200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260827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32386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55634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32711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417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7938145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4332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0797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14189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37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9543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4734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5969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15748646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02460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1995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005570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79134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147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42099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50627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79899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49242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85127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73975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91695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14065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264683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561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278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68914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cd566ac1d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cd566ac1d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d566ac1d1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d566ac1d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cd566ac1d1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cd566ac1d1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cd566ac1d1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cd566ac1d1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cd566ac1d1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cd566ac1d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cd566ac1d1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cd566ac1d1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cd566ac1d1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cd566ac1d1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4616f3966_18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4616f3966_18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73d5cce05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73d5cce05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1124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3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286" name="Google Shape;286;p30"/>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Clr>
                <a:schemeClr val="accent5"/>
              </a:buClr>
              <a:buSzPts val="2400"/>
              <a:buFont typeface="DM Mono"/>
              <a:buNone/>
              <a:defRPr sz="18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375"/>
              </a:spcBef>
              <a:spcAft>
                <a:spcPts val="0"/>
              </a:spcAft>
              <a:buClr>
                <a:schemeClr val="accent5"/>
              </a:buClr>
              <a:buSzPts val="2000"/>
              <a:buNone/>
              <a:defRPr>
                <a:solidFill>
                  <a:schemeClr val="accent5"/>
                </a:solidFill>
              </a:defRPr>
            </a:lvl2pPr>
            <a:lvl3pPr lvl="2" rtl="0">
              <a:spcBef>
                <a:spcPts val="375"/>
              </a:spcBef>
              <a:spcAft>
                <a:spcPts val="0"/>
              </a:spcAft>
              <a:buClr>
                <a:schemeClr val="accent5"/>
              </a:buClr>
              <a:buSzPts val="1600"/>
              <a:buNone/>
              <a:defRPr>
                <a:solidFill>
                  <a:schemeClr val="accent5"/>
                </a:solidFill>
              </a:defRPr>
            </a:lvl3pPr>
            <a:lvl4pPr lvl="3" rtl="0">
              <a:spcBef>
                <a:spcPts val="375"/>
              </a:spcBef>
              <a:spcAft>
                <a:spcPts val="0"/>
              </a:spcAft>
              <a:buClr>
                <a:schemeClr val="accent5"/>
              </a:buClr>
              <a:buSzPts val="1600"/>
              <a:buNone/>
              <a:defRPr>
                <a:solidFill>
                  <a:schemeClr val="accent5"/>
                </a:solidFill>
              </a:defRPr>
            </a:lvl4pPr>
            <a:lvl5pPr lvl="4" rtl="0">
              <a:spcBef>
                <a:spcPts val="375"/>
              </a:spcBef>
              <a:spcAft>
                <a:spcPts val="0"/>
              </a:spcAft>
              <a:buClr>
                <a:schemeClr val="accent5"/>
              </a:buClr>
              <a:buSzPts val="1600"/>
              <a:buNone/>
              <a:defRPr>
                <a:solidFill>
                  <a:schemeClr val="accent5"/>
                </a:solidFill>
              </a:defRPr>
            </a:lvl5pPr>
            <a:lvl6pPr lvl="5" rtl="0">
              <a:spcBef>
                <a:spcPts val="375"/>
              </a:spcBef>
              <a:spcAft>
                <a:spcPts val="0"/>
              </a:spcAft>
              <a:buClr>
                <a:schemeClr val="accent5"/>
              </a:buClr>
              <a:buSzPts val="1600"/>
              <a:buNone/>
              <a:defRPr>
                <a:solidFill>
                  <a:schemeClr val="accent5"/>
                </a:solidFill>
              </a:defRPr>
            </a:lvl6pPr>
            <a:lvl7pPr lvl="6" rtl="0">
              <a:spcBef>
                <a:spcPts val="375"/>
              </a:spcBef>
              <a:spcAft>
                <a:spcPts val="0"/>
              </a:spcAft>
              <a:buClr>
                <a:schemeClr val="accent5"/>
              </a:buClr>
              <a:buSzPts val="1600"/>
              <a:buNone/>
              <a:defRPr>
                <a:solidFill>
                  <a:schemeClr val="accent5"/>
                </a:solidFill>
              </a:defRPr>
            </a:lvl7pPr>
            <a:lvl8pPr lvl="7" rtl="0">
              <a:spcBef>
                <a:spcPts val="375"/>
              </a:spcBef>
              <a:spcAft>
                <a:spcPts val="0"/>
              </a:spcAft>
              <a:buClr>
                <a:schemeClr val="accent5"/>
              </a:buClr>
              <a:buSzPts val="1600"/>
              <a:buNone/>
              <a:defRPr>
                <a:solidFill>
                  <a:schemeClr val="accent5"/>
                </a:solidFill>
              </a:defRPr>
            </a:lvl8pPr>
            <a:lvl9pPr lvl="8" rtl="0">
              <a:spcBef>
                <a:spcPts val="375"/>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5"/>
              </a:buClr>
              <a:buSzPts val="2400"/>
              <a:buFont typeface="DM Sans"/>
              <a:buChar char="•"/>
              <a:defRPr sz="1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6"/>
              </a:buClr>
              <a:buSzPts val="2000"/>
              <a:buFont typeface="DM Sans"/>
              <a:buChar char="•"/>
              <a:defRPr sz="1500" i="0" u="none" strike="noStrike" cap="none">
                <a:solidFill>
                  <a:schemeClr val="lt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950648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 Basic Content">
  <p:cSld name="10 - Basic Content">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3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102" name="Google Shape;102;p11"/>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SzPts val="2400"/>
              <a:buFont typeface="DM Mono Medium"/>
              <a:buNone/>
              <a:defRPr sz="1800">
                <a:solidFill>
                  <a:schemeClr val="accent1"/>
                </a:solidFill>
                <a:latin typeface="DM Mono Medium"/>
                <a:ea typeface="DM Mono Medium"/>
                <a:cs typeface="DM Mono Medium"/>
                <a:sym typeface="DM Mono Medium"/>
              </a:defRPr>
            </a:lvl1pPr>
            <a:lvl2pPr lvl="1" rtl="0">
              <a:spcBef>
                <a:spcPts val="375"/>
              </a:spcBef>
              <a:spcAft>
                <a:spcPts val="0"/>
              </a:spcAft>
              <a:buSzPts val="2000"/>
              <a:buNone/>
              <a:defRPr/>
            </a:lvl2pPr>
            <a:lvl3pPr lvl="2" rtl="0">
              <a:spcBef>
                <a:spcPts val="375"/>
              </a:spcBef>
              <a:spcAft>
                <a:spcPts val="0"/>
              </a:spcAft>
              <a:buSzPts val="1600"/>
              <a:buNone/>
              <a:defRPr/>
            </a:lvl3pPr>
            <a:lvl4pPr lvl="3" rtl="0">
              <a:spcBef>
                <a:spcPts val="375"/>
              </a:spcBef>
              <a:spcAft>
                <a:spcPts val="0"/>
              </a:spcAft>
              <a:buSzPts val="1600"/>
              <a:buNone/>
              <a:defRPr/>
            </a:lvl4pPr>
            <a:lvl5pPr lvl="4" rtl="0">
              <a:spcBef>
                <a:spcPts val="375"/>
              </a:spcBef>
              <a:spcAft>
                <a:spcPts val="0"/>
              </a:spcAft>
              <a:buSzPts val="1600"/>
              <a:buNone/>
              <a:defRPr/>
            </a:lvl5pPr>
            <a:lvl6pPr lvl="5" rtl="0">
              <a:spcBef>
                <a:spcPts val="375"/>
              </a:spcBef>
              <a:spcAft>
                <a:spcPts val="0"/>
              </a:spcAft>
              <a:buSzPts val="1600"/>
              <a:buNone/>
              <a:defRPr/>
            </a:lvl6pPr>
            <a:lvl7pPr lvl="6" rtl="0">
              <a:spcBef>
                <a:spcPts val="375"/>
              </a:spcBef>
              <a:spcAft>
                <a:spcPts val="0"/>
              </a:spcAft>
              <a:buSzPts val="1600"/>
              <a:buNone/>
              <a:defRPr/>
            </a:lvl7pPr>
            <a:lvl8pPr lvl="7" rtl="0">
              <a:spcBef>
                <a:spcPts val="375"/>
              </a:spcBef>
              <a:spcAft>
                <a:spcPts val="0"/>
              </a:spcAft>
              <a:buSzPts val="1600"/>
              <a:buNone/>
              <a:defRPr/>
            </a:lvl8pPr>
            <a:lvl9pPr lvl="8" rtl="0">
              <a:spcBef>
                <a:spcPts val="375"/>
              </a:spcBef>
              <a:spcAft>
                <a:spcPts val="0"/>
              </a:spcAft>
              <a:buSzPts val="1600"/>
              <a:buNone/>
              <a:defRPr/>
            </a:lvl9pPr>
          </a:lstStyle>
          <a:p>
            <a:endParaRPr/>
          </a:p>
        </p:txBody>
      </p:sp>
      <p:sp>
        <p:nvSpPr>
          <p:cNvPr id="103" name="Google Shape;103;p11"/>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1"/>
              </a:buClr>
              <a:buSzPts val="2400"/>
              <a:buFont typeface="DM Sans"/>
              <a:buChar char="•"/>
              <a:defRPr sz="18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4"/>
              </a:buClr>
              <a:buSzPts val="2000"/>
              <a:buFont typeface="DM Sans"/>
              <a:buChar char="•"/>
              <a:defRPr sz="1500" i="0" u="none" strike="noStrike" cap="none">
                <a:solidFill>
                  <a:schemeClr val="dk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545472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3 - Breaker F">
  <p:cSld name="43 - Breaker F">
    <p:bg>
      <p:bgPr>
        <a:solidFill>
          <a:schemeClr val="dk1"/>
        </a:solidFill>
        <a:effectLst/>
      </p:bgPr>
    </p:bg>
    <p:spTree>
      <p:nvGrpSpPr>
        <p:cNvPr id="1" name="Shape 404"/>
        <p:cNvGrpSpPr/>
        <p:nvPr/>
      </p:nvGrpSpPr>
      <p:grpSpPr>
        <a:xfrm>
          <a:off x="0" y="0"/>
          <a:ext cx="0" cy="0"/>
          <a:chOff x="0" y="0"/>
          <a:chExt cx="0" cy="0"/>
        </a:xfrm>
      </p:grpSpPr>
      <p:sp>
        <p:nvSpPr>
          <p:cNvPr id="406" name="Google Shape;406;p44"/>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408" name="Google Shape;408;p44"/>
          <p:cNvSpPr txBox="1">
            <a:spLocks noGrp="1"/>
          </p:cNvSpPr>
          <p:nvPr>
            <p:ph type="title"/>
          </p:nvPr>
        </p:nvSpPr>
        <p:spPr>
          <a:xfrm>
            <a:off x="571499" y="401719"/>
            <a:ext cx="4628780" cy="4284675"/>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36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dirty="0"/>
          </a:p>
        </p:txBody>
      </p:sp>
    </p:spTree>
    <p:extLst>
      <p:ext uri="{BB962C8B-B14F-4D97-AF65-F5344CB8AC3E}">
        <p14:creationId xmlns:p14="http://schemas.microsoft.com/office/powerpoint/2010/main" val="2158632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7 - Closing">
  <p:cSld name="57 - Closing">
    <p:bg>
      <p:bgPr>
        <a:solidFill>
          <a:schemeClr val="dk1"/>
        </a:solidFill>
        <a:effectLst/>
      </p:bgPr>
    </p:bg>
    <p:spTree>
      <p:nvGrpSpPr>
        <p:cNvPr id="1" name="Shape 462"/>
        <p:cNvGrpSpPr/>
        <p:nvPr/>
      </p:nvGrpSpPr>
      <p:grpSpPr>
        <a:xfrm>
          <a:off x="0" y="0"/>
          <a:ext cx="0" cy="0"/>
          <a:chOff x="0" y="0"/>
          <a:chExt cx="0" cy="0"/>
        </a:xfrm>
      </p:grpSpPr>
      <p:sp>
        <p:nvSpPr>
          <p:cNvPr id="464" name="Google Shape;464;p58"/>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467" name="Google Shape;467;p58"/>
          <p:cNvSpPr txBox="1">
            <a:spLocks noGrp="1"/>
          </p:cNvSpPr>
          <p:nvPr>
            <p:ph type="subTitle" idx="1"/>
          </p:nvPr>
        </p:nvSpPr>
        <p:spPr>
          <a:xfrm>
            <a:off x="1256146" y="4338827"/>
            <a:ext cx="5282351" cy="139950"/>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600"/>
              <a:buFont typeface="DM Mono Medium"/>
              <a:buNone/>
              <a:defRPr sz="1200">
                <a:solidFill>
                  <a:schemeClr val="lt1"/>
                </a:solidFill>
                <a:latin typeface="DM Mono Medium"/>
                <a:ea typeface="DM Mono Medium"/>
                <a:cs typeface="DM Mono Medium"/>
                <a:sym typeface="DM Mono Medium"/>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468" name="Google Shape;468;p58"/>
          <p:cNvSpPr txBox="1">
            <a:spLocks noGrp="1"/>
          </p:cNvSpPr>
          <p:nvPr>
            <p:ph type="subTitle" idx="2"/>
          </p:nvPr>
        </p:nvSpPr>
        <p:spPr>
          <a:xfrm>
            <a:off x="1256146" y="4571936"/>
            <a:ext cx="5282351" cy="180225"/>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200"/>
              <a:buFont typeface="DM Mono"/>
              <a:buNone/>
              <a:defRPr sz="9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dirty="0"/>
          </a:p>
        </p:txBody>
      </p:sp>
      <p:sp>
        <p:nvSpPr>
          <p:cNvPr id="469" name="Google Shape;469;p58"/>
          <p:cNvSpPr>
            <a:spLocks noGrp="1"/>
          </p:cNvSpPr>
          <p:nvPr>
            <p:ph type="pic" idx="3"/>
          </p:nvPr>
        </p:nvSpPr>
        <p:spPr>
          <a:xfrm>
            <a:off x="571499" y="4238138"/>
            <a:ext cx="555670" cy="555525"/>
          </a:xfrm>
          <a:prstGeom prst="ellipse">
            <a:avLst/>
          </a:prstGeom>
          <a:noFill/>
          <a:ln>
            <a:noFill/>
          </a:ln>
        </p:spPr>
      </p:sp>
      <p:sp>
        <p:nvSpPr>
          <p:cNvPr id="470" name="Google Shape;470;p58"/>
          <p:cNvSpPr txBox="1">
            <a:spLocks noGrp="1"/>
          </p:cNvSpPr>
          <p:nvPr>
            <p:ph type="title"/>
          </p:nvPr>
        </p:nvSpPr>
        <p:spPr>
          <a:xfrm>
            <a:off x="571499" y="2408419"/>
            <a:ext cx="7997233" cy="1272375"/>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96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extLst>
      <p:ext uri="{BB962C8B-B14F-4D97-AF65-F5344CB8AC3E}">
        <p14:creationId xmlns:p14="http://schemas.microsoft.com/office/powerpoint/2010/main" val="4277560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4"/>
        <p:cNvGrpSpPr/>
        <p:nvPr/>
      </p:nvGrpSpPr>
      <p:grpSpPr>
        <a:xfrm>
          <a:off x="0" y="0"/>
          <a:ext cx="0" cy="0"/>
          <a:chOff x="0" y="0"/>
          <a:chExt cx="0" cy="0"/>
        </a:xfrm>
      </p:grpSpPr>
      <p:sp>
        <p:nvSpPr>
          <p:cNvPr id="335" name="Google Shape;335;p9"/>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36" name="Google Shape;336;p9"/>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37" name="Google Shape;337;p9"/>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9"/>
          <p:cNvGrpSpPr/>
          <p:nvPr/>
        </p:nvGrpSpPr>
        <p:grpSpPr>
          <a:xfrm>
            <a:off x="-9525" y="4462475"/>
            <a:ext cx="9167825" cy="595300"/>
            <a:chOff x="-9525" y="4462475"/>
            <a:chExt cx="9167825" cy="595300"/>
          </a:xfrm>
        </p:grpSpPr>
        <p:sp>
          <p:nvSpPr>
            <p:cNvPr id="341" name="Google Shape;341;p9"/>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42" name="Google Shape;342;p9"/>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43" name="Google Shape;343;p9"/>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44" name="Google Shape;344;p9"/>
          <p:cNvGrpSpPr/>
          <p:nvPr/>
        </p:nvGrpSpPr>
        <p:grpSpPr>
          <a:xfrm>
            <a:off x="-42837" y="4443488"/>
            <a:ext cx="9229575" cy="642788"/>
            <a:chOff x="-42837" y="4443488"/>
            <a:chExt cx="9229575" cy="642788"/>
          </a:xfrm>
        </p:grpSpPr>
        <p:sp>
          <p:nvSpPr>
            <p:cNvPr id="345" name="Google Shape;345;p9"/>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9"/>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Clr>
                <a:schemeClr val="accent1"/>
              </a:buClr>
              <a:buSzPts val="1400"/>
              <a:buNone/>
              <a:defRPr sz="1400">
                <a:solidFill>
                  <a:schemeClr val="accent1"/>
                </a:solidFill>
              </a:defRPr>
            </a:lvl1pPr>
          </a:lstStyle>
          <a:p>
            <a:endParaRPr/>
          </a:p>
        </p:txBody>
      </p:sp>
      <p:sp>
        <p:nvSpPr>
          <p:cNvPr id="375" name="Google Shape;375;p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3"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2.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7.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173.xml"/><Relationship Id="rId1" Type="http://schemas.openxmlformats.org/officeDocument/2006/relationships/slideLayout" Target="../slideLayouts/slideLayout13.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sv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3.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1.png"/></Relationships>
</file>

<file path=ppt/slides/_rels/slide1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8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3.xml"/><Relationship Id="rId5" Type="http://schemas.openxmlformats.org/officeDocument/2006/relationships/image" Target="../media/image45.sv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7.svg"/></Relationships>
</file>

<file path=ppt/slides/_rels/slide190.xml.rels><?xml version="1.0" encoding="UTF-8" standalone="yes"?>
<Relationships xmlns="http://schemas.openxmlformats.org/package/2006/relationships"><Relationship Id="rId3" Type="http://schemas.openxmlformats.org/officeDocument/2006/relationships/hyperlink" Target="https://docs.getdbt.com/reference/resource-properties/tests#test_name" TargetMode="External"/><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7.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1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8.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9.png"/></Relationships>
</file>

<file path=ppt/slides/_rels/slide20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7.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8.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9.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0.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9.png"/></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6.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1.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8.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1.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5.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4.jpg"/></Relationships>
</file>

<file path=ppt/slides/_rels/slide2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2.xml"/><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3.xml"/><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4.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3" Type="http://schemas.openxmlformats.org/officeDocument/2006/relationships/slide" Target="slide269.xml"/><Relationship Id="rId2" Type="http://schemas.openxmlformats.org/officeDocument/2006/relationships/notesSlide" Target="../notesSlides/notesSlide242.xml"/><Relationship Id="rId1" Type="http://schemas.openxmlformats.org/officeDocument/2006/relationships/slideLayout" Target="../slideLayouts/slideLayout5.xml"/><Relationship Id="rId5" Type="http://schemas.openxmlformats.org/officeDocument/2006/relationships/hyperlink" Target="http://www.slidescarnival.com/copyright-and-legal-information" TargetMode="External"/><Relationship Id="rId4" Type="http://schemas.openxmlformats.org/officeDocument/2006/relationships/hyperlink" Target="http://www.slidescarnival.com/help-use-presentation-template" TargetMode="Externa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9.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9.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50.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51.xml"/><Relationship Id="rId1" Type="http://schemas.openxmlformats.org/officeDocument/2006/relationships/slideLayout" Target="../slideLayouts/slideLayout11.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9.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0.xml"/><Relationship Id="rId1" Type="http://schemas.openxmlformats.org/officeDocument/2006/relationships/slideLayout" Target="../slideLayouts/slideLayout10.xml"/></Relationships>
</file>

<file path=ppt/slides/_rels/slide2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1.xml"/><Relationship Id="rId1" Type="http://schemas.openxmlformats.org/officeDocument/2006/relationships/slideLayout" Target="../slideLayouts/slideLayout10.xml"/></Relationships>
</file>

<file path=ppt/slides/_rels/slide2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2.xml"/><Relationship Id="rId1" Type="http://schemas.openxmlformats.org/officeDocument/2006/relationships/slideLayout" Target="../slideLayouts/slideLayout10.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9.xml"/></Relationships>
</file>

<file path=ppt/slides/_rels/slide268.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64.xml"/><Relationship Id="rId1" Type="http://schemas.openxmlformats.org/officeDocument/2006/relationships/slideLayout" Target="../slideLayouts/slideLayout4.xml"/><Relationship Id="rId4" Type="http://schemas.openxmlformats.org/officeDocument/2006/relationships/hyperlink" Target="http://unsplash.com/" TargetMode="External"/></Relationships>
</file>

<file path=ppt/slides/_rels/slide269.xml.rels><?xml version="1.0" encoding="UTF-8" standalone="yes"?>
<Relationships xmlns="http://schemas.openxmlformats.org/package/2006/relationships"><Relationship Id="rId3" Type="http://schemas.openxmlformats.org/officeDocument/2006/relationships/hyperlink" Target="https://www.fontsquirrel.com/fonts/oswald" TargetMode="External"/><Relationship Id="rId2" Type="http://schemas.openxmlformats.org/officeDocument/2006/relationships/notesSlide" Target="../notesSlides/notesSlide265.xml"/><Relationship Id="rId1" Type="http://schemas.openxmlformats.org/officeDocument/2006/relationships/slideLayout" Target="../slideLayouts/slideLayout4.xml"/><Relationship Id="rId4" Type="http://schemas.openxmlformats.org/officeDocument/2006/relationships/hyperlink" Target="https://www.fontsquirrel.com/fonts/source-sans-pr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0.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73.xml"/><Relationship Id="rId1" Type="http://schemas.openxmlformats.org/officeDocument/2006/relationships/slideLayout" Target="../slideLayouts/slideLayout7.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jpg"/></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0.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19.png"/></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1.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1.xml"/></Relationships>
</file>

<file path=ppt/slides/_rels/slide282.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278.xml"/><Relationship Id="rId1" Type="http://schemas.openxmlformats.org/officeDocument/2006/relationships/slideLayout" Target="../slideLayouts/slideLayout11.xml"/></Relationships>
</file>

<file path=ppt/slides/_rels/slide283.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279.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Google Shape;480;p59">
            <a:extLst>
              <a:ext uri="{FF2B5EF4-FFF2-40B4-BE49-F238E27FC236}">
                <a16:creationId xmlns:a16="http://schemas.microsoft.com/office/drawing/2014/main" id="{F25F1872-4973-9BC0-F635-012BAE81F6C1}"/>
              </a:ext>
            </a:extLst>
          </p:cNvPr>
          <p:cNvSpPr txBox="1">
            <a:spLocks/>
          </p:cNvSpPr>
          <p:nvPr/>
        </p:nvSpPr>
        <p:spPr>
          <a:xfrm>
            <a:off x="245520" y="2579720"/>
            <a:ext cx="5282351" cy="220635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CA" sz="2700" dirty="0"/>
              <a:t>Learn To Effectively</a:t>
            </a:r>
            <a:r>
              <a:rPr lang="en-CA" sz="4200" dirty="0"/>
              <a:t> </a:t>
            </a:r>
            <a:br>
              <a:rPr lang="en-CA" sz="4200" dirty="0"/>
            </a:br>
            <a:r>
              <a:rPr lang="en-CA" sz="4200" dirty="0"/>
              <a:t>Test ETL </a:t>
            </a:r>
            <a:br>
              <a:rPr lang="en-CA" sz="4200" dirty="0"/>
            </a:br>
            <a:r>
              <a:rPr lang="en-CA" sz="4200" dirty="0"/>
              <a:t>Pipelines</a:t>
            </a:r>
          </a:p>
          <a:p>
            <a:pPr algn="l"/>
            <a:endParaRPr lang="en-CA" sz="2400" dirty="0"/>
          </a:p>
        </p:txBody>
      </p:sp>
      <p:sp>
        <p:nvSpPr>
          <p:cNvPr id="4" name="Google Shape;476;p59">
            <a:extLst>
              <a:ext uri="{FF2B5EF4-FFF2-40B4-BE49-F238E27FC236}">
                <a16:creationId xmlns:a16="http://schemas.microsoft.com/office/drawing/2014/main" id="{16F62362-CD30-5330-3584-0DFDA473E6F2}"/>
              </a:ext>
            </a:extLst>
          </p:cNvPr>
          <p:cNvSpPr txBox="1">
            <a:spLocks/>
          </p:cNvSpPr>
          <p:nvPr/>
        </p:nvSpPr>
        <p:spPr>
          <a:xfrm>
            <a:off x="8325420" y="4854975"/>
            <a:ext cx="243288"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a:t>
            </a:fld>
            <a:endParaRPr lang="en" dirty="0"/>
          </a:p>
        </p:txBody>
      </p:sp>
      <p:sp>
        <p:nvSpPr>
          <p:cNvPr id="5" name="Google Shape;477;p59">
            <a:extLst>
              <a:ext uri="{FF2B5EF4-FFF2-40B4-BE49-F238E27FC236}">
                <a16:creationId xmlns:a16="http://schemas.microsoft.com/office/drawing/2014/main" id="{21DA2851-5067-4E64-7E15-F5131A221775}"/>
              </a:ext>
            </a:extLst>
          </p:cNvPr>
          <p:cNvSpPr txBox="1">
            <a:spLocks/>
          </p:cNvSpPr>
          <p:nvPr/>
        </p:nvSpPr>
        <p:spPr>
          <a:xfrm>
            <a:off x="5928220" y="4478341"/>
            <a:ext cx="5280975"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Jacqueline Bilston</a:t>
            </a:r>
          </a:p>
        </p:txBody>
      </p:sp>
      <p:sp>
        <p:nvSpPr>
          <p:cNvPr id="6" name="Google Shape;478;p59">
            <a:extLst>
              <a:ext uri="{FF2B5EF4-FFF2-40B4-BE49-F238E27FC236}">
                <a16:creationId xmlns:a16="http://schemas.microsoft.com/office/drawing/2014/main" id="{CC7BC42F-869F-A561-C2E5-5C184C59A216}"/>
              </a:ext>
            </a:extLst>
          </p:cNvPr>
          <p:cNvSpPr txBox="1">
            <a:spLocks/>
          </p:cNvSpPr>
          <p:nvPr/>
        </p:nvSpPr>
        <p:spPr>
          <a:xfrm>
            <a:off x="5928219" y="4695958"/>
            <a:ext cx="5280975" cy="1802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Software Developer, Yelp</a:t>
            </a:r>
          </a:p>
        </p:txBody>
      </p:sp>
      <p:pic>
        <p:nvPicPr>
          <p:cNvPr id="7" name="Google Shape;479;p59">
            <a:extLst>
              <a:ext uri="{FF2B5EF4-FFF2-40B4-BE49-F238E27FC236}">
                <a16:creationId xmlns:a16="http://schemas.microsoft.com/office/drawing/2014/main" id="{A4BB5ED7-6B48-7508-F69B-D34A380D8B22}"/>
              </a:ext>
            </a:extLst>
          </p:cNvPr>
          <p:cNvPicPr preferRelativeResize="0">
            <a:picLocks/>
          </p:cNvPicPr>
          <p:nvPr/>
        </p:nvPicPr>
        <p:blipFill rotWithShape="1">
          <a:blip r:embed="rId3">
            <a:alphaModFix/>
          </a:blip>
          <a:srcRect t="10591" b="10599"/>
          <a:stretch/>
        </p:blipFill>
        <p:spPr>
          <a:xfrm>
            <a:off x="5250109" y="4418196"/>
            <a:ext cx="555525" cy="555525"/>
          </a:xfrm>
          <a:prstGeom prst="ellipse">
            <a:avLst/>
          </a:prstGeom>
        </p:spPr>
      </p:pic>
      <p:sp>
        <p:nvSpPr>
          <p:cNvPr id="11" name="TextBox 10">
            <a:extLst>
              <a:ext uri="{FF2B5EF4-FFF2-40B4-BE49-F238E27FC236}">
                <a16:creationId xmlns:a16="http://schemas.microsoft.com/office/drawing/2014/main" id="{D3FC7372-0B28-AF36-6133-1661A2431D15}"/>
              </a:ext>
            </a:extLst>
          </p:cNvPr>
          <p:cNvSpPr txBox="1"/>
          <p:nvPr/>
        </p:nvSpPr>
        <p:spPr>
          <a:xfrm>
            <a:off x="181722" y="4478341"/>
            <a:ext cx="2618024" cy="461665"/>
          </a:xfrm>
          <a:prstGeom prst="rect">
            <a:avLst/>
          </a:prstGeom>
          <a:noFill/>
        </p:spPr>
        <p:txBody>
          <a:bodyPr wrap="none" rtlCol="0">
            <a:spAutoFit/>
          </a:bodyPr>
          <a:lstStyle/>
          <a:p>
            <a:r>
              <a:rPr lang="en-CA" sz="2400" dirty="0">
                <a:solidFill>
                  <a:schemeClr val="bg1"/>
                </a:solidFill>
                <a:latin typeface="Oswald" pitchFamily="2" charset="77"/>
              </a:rPr>
              <a:t>A story told with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solidFill>
                  <a:schemeClr val="bg1"/>
                </a:solidFill>
                <a:latin typeface="DM Sans" pitchFamily="2" charset="77"/>
              </a:rPr>
              <a:t>“The number of interactions in the </a:t>
            </a:r>
            <a:r>
              <a:rPr lang="en" sz="3000" dirty="0" err="1">
                <a:solidFill>
                  <a:schemeClr val="bg1"/>
                </a:solidFill>
                <a:latin typeface="DM Sans" pitchFamily="2" charset="77"/>
                <a:ea typeface="Courier New"/>
                <a:cs typeface="Courier New"/>
                <a:sym typeface="Courier New"/>
              </a:rPr>
              <a:t>pandemic_recovery</a:t>
            </a:r>
            <a:r>
              <a:rPr lang="en" sz="3000" dirty="0">
                <a:solidFill>
                  <a:schemeClr val="bg1"/>
                </a:solidFill>
                <a:latin typeface="DM Sans" pitchFamily="2" charset="77"/>
              </a:rPr>
              <a:t> table doesn’t look right”</a:t>
            </a:r>
            <a:endParaRPr sz="3000" dirty="0">
              <a:solidFill>
                <a:schemeClr val="bg1"/>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assert_inglewood_pizza_has_correct_review_count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latin typeface="DM Mono" panose="020B0509040201040103" pitchFamily="49" charset="77"/>
              </a:rPr>
              <a:t>E       </a:t>
            </a:r>
            <a:r>
              <a:rPr lang="en-CA" sz="1200" dirty="0" err="1">
                <a:solidFill>
                  <a:srgbClr val="63A35C"/>
                </a:solidFill>
                <a:latin typeface="DM Mono" panose="020B0509040201040103" pitchFamily="49" charset="77"/>
              </a:rPr>
              <a:t>KeyError</a:t>
            </a:r>
            <a:r>
              <a:rPr lang="en-CA" sz="1200" dirty="0">
                <a:solidFill>
                  <a:srgbClr val="63A35C"/>
                </a:solidFill>
                <a:latin typeface="DM Mono" panose="020B0509040201040103" pitchFamily="49" charset="77"/>
              </a:rPr>
              <a:t>: '</a:t>
            </a:r>
            <a:r>
              <a:rPr lang="en-CA" sz="1200" dirty="0" err="1">
                <a:solidFill>
                  <a:srgbClr val="63A35C"/>
                </a:solidFill>
                <a:latin typeface="DM Mono" panose="020B0509040201040103" pitchFamily="49" charset="77"/>
              </a:rPr>
              <a:t>num_</a:t>
            </a:r>
            <a:r>
              <a:rPr lang="en-CA" sz="1200" dirty="0" err="1">
                <a:solidFill>
                  <a:srgbClr val="7EB277"/>
                </a:solidFill>
                <a:latin typeface="DM Mono" panose="020B0509040201040103" pitchFamily="49" charset="77"/>
              </a:rPr>
              <a:t>reviews</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assert_inglewood_pizza_has_correct_review_count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highlight>
                  <a:srgbClr val="FFFF00"/>
                </a:highlight>
                <a:latin typeface="DM Mono" panose="020B0509040201040103" pitchFamily="49" charset="77"/>
              </a:rPr>
              <a:t>E       </a:t>
            </a:r>
            <a:r>
              <a:rPr lang="en-CA" sz="1200" dirty="0" err="1">
                <a:solidFill>
                  <a:srgbClr val="63A35C"/>
                </a:solidFill>
                <a:highlight>
                  <a:srgbClr val="FFFF00"/>
                </a:highlight>
                <a:latin typeface="DM Mono" panose="020B0509040201040103" pitchFamily="49" charset="77"/>
              </a:rPr>
              <a:t>KeyError</a:t>
            </a:r>
            <a:r>
              <a:rPr lang="en-CA" sz="1200" dirty="0">
                <a:solidFill>
                  <a:srgbClr val="63A35C"/>
                </a:solidFill>
                <a:highlight>
                  <a:srgbClr val="FFFF00"/>
                </a:highlight>
                <a:latin typeface="DM Mono" panose="020B0509040201040103" pitchFamily="49" charset="77"/>
              </a:rPr>
              <a:t>: '</a:t>
            </a:r>
            <a:r>
              <a:rPr lang="en-CA" sz="1200" dirty="0" err="1">
                <a:solidFill>
                  <a:srgbClr val="63A35C"/>
                </a:solidFill>
                <a:highlight>
                  <a:srgbClr val="FFFF00"/>
                </a:highlight>
                <a:latin typeface="DM Mono" panose="020B0509040201040103" pitchFamily="49" charset="77"/>
              </a:rPr>
              <a:t>num_</a:t>
            </a:r>
            <a:r>
              <a:rPr lang="en-CA" sz="1200" dirty="0" err="1">
                <a:solidFill>
                  <a:srgbClr val="7EB277"/>
                </a:solidFill>
                <a:highlight>
                  <a:srgbClr val="FFFF00"/>
                </a:highlight>
                <a:latin typeface="DM Mono" panose="020B0509040201040103" pitchFamily="49" charset="77"/>
              </a:rPr>
              <a:t>reviews</a:t>
            </a:r>
            <a:r>
              <a:rPr lang="en-CA" sz="12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411B94CC-7E6D-5BB1-8453-EF2AD1AD9491}"/>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8BE6C65-D2C6-03DF-8E9B-E0030B51A98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F17F6009-3876-EAE6-C158-6CEC5D05A285}"/>
              </a:ext>
            </a:extLst>
          </p:cNvPr>
          <p:cNvSpPr/>
          <p:nvPr/>
        </p:nvSpPr>
        <p:spPr>
          <a:xfrm>
            <a:off x="550529" y="2818132"/>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758864C-6059-EF6C-CBF2-863A13EE60F4}"/>
              </a:ext>
            </a:extLst>
          </p:cNvPr>
          <p:cNvSpPr/>
          <p:nvPr/>
        </p:nvSpPr>
        <p:spPr>
          <a:xfrm>
            <a:off x="551573" y="2316771"/>
            <a:ext cx="8457459" cy="42806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82850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457458" cy="80210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2123658"/>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77163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08096" y="-411754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endParaRPr lang="en-US" sz="1200" dirty="0">
              <a:highlight>
                <a:srgbClr val="00B0F0"/>
              </a:highlight>
              <a:latin typeface="DM Mono" panose="020B0509040201040103" pitchFamily="49" charset="77"/>
            </a:endParaRPr>
          </a:p>
          <a:p>
            <a:r>
              <a:rPr lang="en-US" sz="1200" dirty="0">
                <a:highlight>
                  <a:srgbClr val="00B0F0"/>
                </a:highlight>
                <a:latin typeface="DM Mono" panose="020B0509040201040103" pitchFamily="49" charset="77"/>
              </a:rPr>
              <a:t>                                                                </a:t>
            </a:r>
            <a:r>
              <a:rPr lang="en-US" sz="12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576333" y="4515888"/>
            <a:ext cx="2915092" cy="2016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reviews_df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576332" y="575583"/>
            <a:ext cx="7991336" cy="807913"/>
          </a:xfrm>
          <a:prstGeom prst="rect">
            <a:avLst/>
          </a:prstGeom>
          <a:noFill/>
        </p:spPr>
        <p:txBody>
          <a:bodyPr wrap="square" rtlCol="0">
            <a:spAutoFit/>
          </a:bodyPr>
          <a:lstStyle/>
          <a:p>
            <a:r>
              <a:rPr lang="en-US" sz="1200" dirty="0">
                <a:solidFill>
                  <a:schemeClr val="tx1"/>
                </a:solidFill>
                <a:latin typeface="DM Mono" panose="020B0509040201040103" pitchFamily="49" charset="77"/>
              </a:rPr>
              <a:t>root</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business_id</a:t>
            </a:r>
            <a:r>
              <a:rPr lang="en-US" sz="1200" dirty="0">
                <a:solidFill>
                  <a:schemeClr val="tx1"/>
                </a:solidFill>
                <a:highlight>
                  <a:srgbClr val="00B0F0"/>
                </a:highlight>
                <a:latin typeface="DM Mono" panose="020B0509040201040103" pitchFamily="49" charset="77"/>
              </a:rPr>
              <a:t>: string (nullable = true)</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num_reviews</a:t>
            </a:r>
            <a:r>
              <a:rPr lang="en-US" sz="1200" dirty="0">
                <a:solidFill>
                  <a:schemeClr val="tx1"/>
                </a:solidFill>
                <a:highlight>
                  <a:srgbClr val="00B0F0"/>
                </a:highlight>
                <a:latin typeface="DM Mono" panose="020B0509040201040103" pitchFamily="49" charset="77"/>
              </a:rPr>
              <a:t>: long (nullable = false)</a:t>
            </a:r>
          </a:p>
          <a:p>
            <a:endParaRPr lang="en-US" sz="1050"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28626" y="-16473"/>
            <a:ext cx="9228516" cy="837596"/>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2" name="red box">
            <a:extLst>
              <a:ext uri="{FF2B5EF4-FFF2-40B4-BE49-F238E27FC236}">
                <a16:creationId xmlns:a16="http://schemas.microsoft.com/office/drawing/2014/main" id="{32E7485F-868B-0F5F-412F-8D041AA42A4C}"/>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B0687E46-2D68-BC65-36FA-06C813FEEB3F}"/>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28626" y="-16473"/>
            <a:ext cx="9228516" cy="837596"/>
          </a:xfrm>
          <a:prstGeom prst="rect">
            <a:avLst/>
          </a:prstGeom>
        </p:spPr>
      </p:pic>
      <p:sp>
        <p:nvSpPr>
          <p:cNvPr id="2" name="red box">
            <a:extLst>
              <a:ext uri="{FF2B5EF4-FFF2-40B4-BE49-F238E27FC236}">
                <a16:creationId xmlns:a16="http://schemas.microsoft.com/office/drawing/2014/main" id="{7CB872D6-CC90-D5E0-D663-97DE67687652}"/>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572BD21-6A2C-6883-37A0-F0D3282A4EFE}"/>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858295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highlight>
                  <a:srgbClr val="FFFF00"/>
                </a:highlight>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419306"/>
            <a:ext cx="8755604" cy="1754326"/>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28626" y="-16473"/>
            <a:ext cx="9228516" cy="837596"/>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554019" y="1518873"/>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2" name="red box">
            <a:extLst>
              <a:ext uri="{FF2B5EF4-FFF2-40B4-BE49-F238E27FC236}">
                <a16:creationId xmlns:a16="http://schemas.microsoft.com/office/drawing/2014/main" id="{1018687D-FF82-0023-4637-16BADC66C3E0}"/>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487108E-DE56-D84A-ACCC-A0F8ADFF5877}"/>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445831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2"/>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03" name="Google Shape;503;p62"/>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01" name="Google Shape;501;p6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a:t>
            </a:fld>
            <a:endParaRPr dirty="0"/>
          </a:p>
        </p:txBody>
      </p:sp>
      <p:graphicFrame>
        <p:nvGraphicFramePr>
          <p:cNvPr id="504" name="Google Shape;504;p62"/>
          <p:cNvGraphicFramePr/>
          <p:nvPr>
            <p:extLst>
              <p:ext uri="{D42A27DB-BD31-4B8C-83A1-F6EECF244321}">
                <p14:modId xmlns:p14="http://schemas.microsoft.com/office/powerpoint/2010/main" val="422964495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BD529BC9-8BBB-9436-4D60-A6359B82E1E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B6512DBF-865F-4DF7-1EE1-76A601ABA430}"/>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559983" y="2508805"/>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8589844" y="2084020"/>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43535" y="-16473"/>
            <a:ext cx="9228516" cy="837596"/>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551573" y="812893"/>
            <a:ext cx="8755604" cy="1569660"/>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D245E67-D4F9-79D8-C290-D759249FB817}"/>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20000B6E-AA11-04DB-7EAF-8B92FAE46A1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446140"/>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43535" y="-16473"/>
            <a:ext cx="9228516" cy="837596"/>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554019" y="1546539"/>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4" name="red box">
            <a:extLst>
              <a:ext uri="{FF2B5EF4-FFF2-40B4-BE49-F238E27FC236}">
                <a16:creationId xmlns:a16="http://schemas.microsoft.com/office/drawing/2014/main" id="{F5C1F1F0-C3BD-C562-16E9-39BA3A25B6E3}"/>
              </a:ext>
            </a:extLst>
          </p:cNvPr>
          <p:cNvSpPr/>
          <p:nvPr/>
        </p:nvSpPr>
        <p:spPr>
          <a:xfrm>
            <a:off x="551574" y="1991552"/>
            <a:ext cx="8457459" cy="19734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5" name="blue box">
            <a:extLst>
              <a:ext uri="{FF2B5EF4-FFF2-40B4-BE49-F238E27FC236}">
                <a16:creationId xmlns:a16="http://schemas.microsoft.com/office/drawing/2014/main" id="{FF42D97C-DEFC-65FE-AC92-6EAA4FEBD46E}"/>
              </a:ext>
            </a:extLst>
          </p:cNvPr>
          <p:cNvSpPr/>
          <p:nvPr/>
        </p:nvSpPr>
        <p:spPr>
          <a:xfrm>
            <a:off x="563124" y="839324"/>
            <a:ext cx="8457459" cy="111062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559983" y="2250228"/>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8606202" y="183264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551574" y="851655"/>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1177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20032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0495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5330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764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551573" y="1948108"/>
            <a:ext cx="8153547" cy="276999"/>
          </a:xfrm>
          <a:prstGeom prst="rect">
            <a:avLst/>
          </a:prstGeom>
          <a:noFill/>
        </p:spPr>
        <p:txBody>
          <a:bodyPr wrap="square" rtlCol="0">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8606202" y="1566723"/>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392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8759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7987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7061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78687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61866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551573" y="1832549"/>
            <a:ext cx="474040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8606202" y="139877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4775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76790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28835" y="160723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2188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3074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18975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27699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563125" y="1471588"/>
            <a:ext cx="8273419" cy="276999"/>
          </a:xfrm>
          <a:prstGeom prst="rect">
            <a:avLst/>
          </a:prstGeom>
          <a:noFill/>
        </p:spPr>
        <p:txBody>
          <a:bodyPr wrap="none" rtlCol="0">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8671204" y="1105545"/>
            <a:ext cx="388350" cy="38835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934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81362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551695" y="165295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373218016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56153" y="1318651"/>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2131" y="1360350"/>
            <a:ext cx="141891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1861065"/>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741255" y="1202961"/>
            <a:ext cx="6826815" cy="2783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551574" y="851653"/>
            <a:ext cx="8170924"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563125" y="1542327"/>
            <a:ext cx="5090432" cy="7721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highlight>
                  <a:srgbClr val="FFFF00"/>
                </a:highlight>
                <a:latin typeface="DM Mono" panose="020B0509040201040103" pitchFamily="49" charset="77"/>
              </a:rPr>
              <a:t>how</a:t>
            </a:r>
            <a:r>
              <a:rPr lang="en-CA" sz="1200" dirty="0">
                <a:solidFill>
                  <a:srgbClr val="A71D5D"/>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left_anti</a:t>
            </a:r>
            <a:r>
              <a:rPr lang="en-CA" sz="1200" dirty="0">
                <a:solidFill>
                  <a:srgbClr val="183691"/>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10734" y="2011814"/>
            <a:ext cx="435810" cy="33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2523523"/>
            <a:ext cx="9141619" cy="664628"/>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768463"/>
            <a:ext cx="9141619" cy="1723875"/>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strike="sngStrike" dirty="0"/>
              <a:t>Squeeze</a:t>
            </a:r>
            <a:r>
              <a:rPr lang="en-CA" dirty="0"/>
              <a:t> 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394891" y="2206097"/>
            <a:ext cx="8185985" cy="598615"/>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394891" y="2869279"/>
            <a:ext cx="8185985" cy="25387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chemeClr val="bg1">
                    <a:lumMod val="75000"/>
                  </a:schemeClr>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408318" y="1313518"/>
            <a:ext cx="8185985" cy="43762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686304"/>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388986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87618" y="1316672"/>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0" name="Rectangle 9">
            <a:extLst>
              <a:ext uri="{FF2B5EF4-FFF2-40B4-BE49-F238E27FC236}">
                <a16:creationId xmlns:a16="http://schemas.microsoft.com/office/drawing/2014/main" id="{CA8E12AF-E53E-E934-85EF-506DCEFBB874}"/>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63"/>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12" name="Google Shape;512;p63"/>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10" name="Google Shape;510;p6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a:t>
            </a:fld>
            <a:endParaRPr dirty="0"/>
          </a:p>
        </p:txBody>
      </p:sp>
      <p:sp>
        <p:nvSpPr>
          <p:cNvPr id="514" name="Google Shape;514;p6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202267133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256154" y="1318651"/>
            <a:ext cx="2452612"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16" name="Google Shape;516;p63"/>
          <p:cNvSpPr/>
          <p:nvPr/>
        </p:nvSpPr>
        <p:spPr>
          <a:xfrm>
            <a:off x="3893329" y="1360350"/>
            <a:ext cx="504760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830997"/>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2111849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0292334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highlight>
                  <a:srgbClr val="FFFF00"/>
                </a:highlight>
                <a:latin typeface="DM Mono" panose="020B0509040201040103" pitchFamily="49" charset="77"/>
              </a:rPr>
            </a:br>
            <a:endParaRPr lang="en-CA" sz="1200" dirty="0">
              <a:highlight>
                <a:srgbClr val="FFFF00"/>
              </a:highlight>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976649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78712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A7DA7AD-1202-C5ED-20D7-66B7F7B11678}"/>
              </a:ext>
            </a:extLst>
          </p:cNvPr>
          <p:cNvSpPr/>
          <p:nvPr/>
        </p:nvSpPr>
        <p:spPr>
          <a:xfrm>
            <a:off x="579771" y="1132367"/>
            <a:ext cx="7744672"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127561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4412655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383252" y="3510548"/>
            <a:ext cx="8354219" cy="212708"/>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a:extLst>
              <a:ext uri="{FF2B5EF4-FFF2-40B4-BE49-F238E27FC236}">
                <a16:creationId xmlns:a16="http://schemas.microsoft.com/office/drawing/2014/main" id="{D8540CA4-E77D-0462-9A44-32275F31DC17}"/>
              </a:ext>
            </a:extLst>
          </p:cNvPr>
          <p:cNvSpPr/>
          <p:nvPr/>
        </p:nvSpPr>
        <p:spPr>
          <a:xfrm>
            <a:off x="383253" y="3106090"/>
            <a:ext cx="8354219" cy="212708"/>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a:extLst>
              <a:ext uri="{FF2B5EF4-FFF2-40B4-BE49-F238E27FC236}">
                <a16:creationId xmlns:a16="http://schemas.microsoft.com/office/drawing/2014/main" id="{312B751F-1CA6-38CB-FDB5-73BAAD9AE9A7}"/>
              </a:ext>
            </a:extLst>
          </p:cNvPr>
          <p:cNvSpPr/>
          <p:nvPr/>
        </p:nvSpPr>
        <p:spPr>
          <a:xfrm>
            <a:off x="394891" y="1015248"/>
            <a:ext cx="8354219" cy="2021867"/>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124486"/>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A2AE1F5C-0D1A-FF13-7E10-6AE5D95B8F70}"/>
              </a:ext>
            </a:extLst>
          </p:cNvPr>
          <p:cNvSpPr/>
          <p:nvPr/>
        </p:nvSpPr>
        <p:spPr>
          <a:xfrm>
            <a:off x="2684519" y="2511612"/>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Google Shape;522;p64"/>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23" name="Google Shape;523;p6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 PANDEMIC_RECOVERY table</a:t>
            </a:r>
            <a:endParaRPr dirty="0"/>
          </a:p>
        </p:txBody>
      </p:sp>
      <p:sp>
        <p:nvSpPr>
          <p:cNvPr id="521" name="Google Shape;521;p6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a:t>
            </a:fld>
            <a:endParaRPr dirty="0"/>
          </a:p>
        </p:txBody>
      </p:sp>
      <p:sp>
        <p:nvSpPr>
          <p:cNvPr id="525" name="Google Shape;525;p6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434297226"/>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256154" y="1399743"/>
            <a:ext cx="3619362" cy="3222676"/>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27" name="Google Shape;527;p64"/>
          <p:cNvSpPr/>
          <p:nvPr/>
        </p:nvSpPr>
        <p:spPr>
          <a:xfrm>
            <a:off x="5086799" y="1360350"/>
            <a:ext cx="385413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3" name="Rectangle 2">
            <a:extLst>
              <a:ext uri="{FF2B5EF4-FFF2-40B4-BE49-F238E27FC236}">
                <a16:creationId xmlns:a16="http://schemas.microsoft.com/office/drawing/2014/main" id="{9BC6B2CB-06D9-4F30-A151-C05F8B855D3A}"/>
              </a:ext>
            </a:extLst>
          </p:cNvPr>
          <p:cNvSpPr/>
          <p:nvPr/>
        </p:nvSpPr>
        <p:spPr>
          <a:xfrm>
            <a:off x="2683431" y="2510125"/>
            <a:ext cx="4089581" cy="276999"/>
          </a:xfrm>
          <a:prstGeom prst="rect">
            <a:avLst/>
          </a:prstGeom>
        </p:spPr>
        <p:txBody>
          <a:bodyPr wrap="none">
            <a:spAutoFit/>
          </a:bodyPr>
          <a:lstStyle/>
          <a:p>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744767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3164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681418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2200060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xfrm>
            <a:off x="573193" y="2352938"/>
            <a:ext cx="7994475" cy="437625"/>
          </a:xfrm>
          <a:prstGeom prst="rect">
            <a:avLst/>
          </a:prstGeom>
        </p:spPr>
        <p:txBody>
          <a:bodyPr spcFirstLastPara="1" wrap="square" lIns="0" tIns="0" rIns="0" bIns="0" anchor="ctr" anchorCtr="0">
            <a:noAutofit/>
          </a:bodyPr>
          <a:lstStyle/>
          <a:p>
            <a:pPr lvl="0" algn="ctr"/>
            <a:r>
              <a:rPr lang="en-CA" sz="5400" dirty="0"/>
              <a:t>Is It Worth It?</a:t>
            </a:r>
            <a:endParaRPr sz="5400"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Is It Worth It?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4392356" y="2059030"/>
            <a:ext cx="4053699" cy="265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2E445715-3F78-7C2D-7D5C-AD2C3B3192B9}"/>
              </a:ext>
            </a:extLst>
          </p:cNvPr>
          <p:cNvGrpSpPr/>
          <p:nvPr/>
        </p:nvGrpSpPr>
        <p:grpSpPr>
          <a:xfrm>
            <a:off x="4392357" y="2943057"/>
            <a:ext cx="4077455" cy="265922"/>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 name="TextBox 8">
            <a:extLst>
              <a:ext uri="{FF2B5EF4-FFF2-40B4-BE49-F238E27FC236}">
                <a16:creationId xmlns:a16="http://schemas.microsoft.com/office/drawing/2014/main" id="{95F9544F-1FBF-E1DB-3AA0-9B20F1A6E1AA}"/>
              </a:ext>
            </a:extLst>
          </p:cNvPr>
          <p:cNvSpPr txBox="1"/>
          <p:nvPr/>
        </p:nvSpPr>
        <p:spPr>
          <a:xfrm>
            <a:off x="6158797" y="1660356"/>
            <a:ext cx="564578" cy="253916"/>
          </a:xfrm>
          <a:prstGeom prst="rect">
            <a:avLst/>
          </a:prstGeom>
          <a:noFill/>
        </p:spPr>
        <p:txBody>
          <a:bodyPr wrap="none" rtlCol="0">
            <a:spAutoFit/>
          </a:bodyPr>
          <a:lstStyle/>
          <a:p>
            <a:r>
              <a:rPr lang="en-US" sz="1050"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6022512" y="2618719"/>
            <a:ext cx="829073" cy="253916"/>
          </a:xfrm>
          <a:prstGeom prst="rect">
            <a:avLst/>
          </a:prstGeom>
          <a:noFill/>
        </p:spPr>
        <p:txBody>
          <a:bodyPr wrap="none" rtlCol="0">
            <a:spAutoFit/>
          </a:bodyPr>
          <a:lstStyle/>
          <a:p>
            <a:r>
              <a:rPr lang="en-US" sz="1050"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6237003" y="3462489"/>
            <a:ext cx="479618" cy="253916"/>
          </a:xfrm>
          <a:prstGeom prst="rect">
            <a:avLst/>
          </a:prstGeom>
          <a:noFill/>
        </p:spPr>
        <p:txBody>
          <a:bodyPr wrap="none" rtlCol="0">
            <a:spAutoFit/>
          </a:bodyPr>
          <a:lstStyle/>
          <a:p>
            <a:r>
              <a:rPr lang="en-US" sz="1050"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6786826" y="3577905"/>
            <a:ext cx="1659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4475813" y="3577905"/>
            <a:ext cx="1682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459138" y="1764639"/>
            <a:ext cx="3437570" cy="2169825"/>
          </a:xfrm>
          <a:prstGeom prst="rect">
            <a:avLst/>
          </a:prstGeom>
          <a:noFill/>
        </p:spPr>
        <p:txBody>
          <a:bodyPr wrap="square" rtlCol="0">
            <a:spAutoFit/>
          </a:bodyPr>
          <a:lstStyle/>
          <a:p>
            <a:pPr algn="ctr"/>
            <a:r>
              <a:rPr lang="en-US" sz="4050" dirty="0">
                <a:latin typeface="DM Sans" pitchFamily="2" charset="77"/>
              </a:rPr>
              <a:t>The </a:t>
            </a:r>
          </a:p>
          <a:p>
            <a:pPr algn="ctr"/>
            <a:r>
              <a:rPr lang="en-US" sz="5400" dirty="0">
                <a:latin typeface="DM Sans" pitchFamily="2" charset="77"/>
              </a:rPr>
              <a:t>0</a:t>
            </a:r>
            <a:r>
              <a:rPr lang="en-US" sz="4050" dirty="0">
                <a:latin typeface="DM Sans" pitchFamily="2" charset="77"/>
              </a:rPr>
              <a:t> to </a:t>
            </a:r>
            <a:r>
              <a:rPr lang="en-US" sz="5400" dirty="0">
                <a:latin typeface="DM Sans" pitchFamily="2" charset="77"/>
              </a:rPr>
              <a:t>1</a:t>
            </a:r>
            <a:r>
              <a:rPr lang="en-US" sz="405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3464626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2757819"/>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65"/>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34" name="Google Shape;534;p65"/>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32" name="Google Shape;532;p6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a:t>
            </a:fld>
            <a:endParaRPr dirty="0"/>
          </a:p>
        </p:txBody>
      </p:sp>
      <p:sp>
        <p:nvSpPr>
          <p:cNvPr id="536" name="Google Shape;536;p6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281220927"/>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256153" y="1360350"/>
            <a:ext cx="4857365" cy="3262069"/>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38" name="Google Shape;538;p65"/>
          <p:cNvSpPr/>
          <p:nvPr/>
        </p:nvSpPr>
        <p:spPr>
          <a:xfrm>
            <a:off x="6001275" y="1360350"/>
            <a:ext cx="2939654"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0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err="1">
                <a:solidFill>
                  <a:schemeClr val="bg1"/>
                </a:solidFill>
                <a:latin typeface="DM Mono" panose="020B0509040201040103" pitchFamily="49" charset="77"/>
              </a:rPr>
              <a:t>Checkin</a:t>
            </a:r>
            <a:endParaRPr lang="en-US" sz="1800" dirty="0">
              <a:solidFill>
                <a:schemeClr val="bg1"/>
              </a:solidFill>
              <a:latin typeface="DM Mono" panose="020B0509040201040103" pitchFamily="49" charset="77"/>
            </a:endParaRPr>
          </a:p>
          <a:p>
            <a:pPr algn="ctr"/>
            <a:r>
              <a:rPr lang="en-US" sz="1800" dirty="0">
                <a:solidFill>
                  <a:schemeClr val="bg1"/>
                </a:solidFill>
                <a:latin typeface="DM Mono" panose="020B0509040201040103" pitchFamily="49" charset="77"/>
              </a:rPr>
              <a:t>at</a:t>
            </a:r>
          </a:p>
          <a:p>
            <a:pPr algn="ctr"/>
            <a:r>
              <a:rPr lang="en-US" sz="1800" dirty="0">
                <a:solidFill>
                  <a:schemeClr val="bg1"/>
                </a:solidFill>
                <a:latin typeface="DM Mono" panose="020B0509040201040103" pitchFamily="49" charset="77"/>
              </a:rPr>
              <a:t>Inglewood Pizza</a:t>
            </a:r>
          </a:p>
        </p:txBody>
      </p:sp>
    </p:spTree>
    <p:extLst>
      <p:ext uri="{BB962C8B-B14F-4D97-AF65-F5344CB8AC3E}">
        <p14:creationId xmlns:p14="http://schemas.microsoft.com/office/powerpoint/2010/main" val="25699978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2473537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8647454" y="4264703"/>
            <a:ext cx="388350" cy="38835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solidFill>
                  <a:schemeClr val="tx1"/>
                </a:solidFill>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603680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highlight>
                  <a:srgbClr val="FFFF00"/>
                </a:highlight>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146064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576167" y="3579853"/>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7" y="2163729"/>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592914285"/>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56153" y="1318651"/>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9751" y="1360350"/>
            <a:ext cx="141129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0553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8606202" y="4234958"/>
            <a:ext cx="468875" cy="461234"/>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3196595"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2842363"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1773583" y="2899065"/>
            <a:ext cx="271781"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4623661" y="2899693"/>
            <a:ext cx="285008" cy="20021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6048700" y="2904147"/>
            <a:ext cx="285008" cy="19594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164</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165</a:t>
            </a:fld>
            <a:endParaRPr dirty="0"/>
          </a:p>
        </p:txBody>
      </p:sp>
      <p:sp>
        <p:nvSpPr>
          <p:cNvPr id="1308" name="Google Shape;1308;p110"/>
          <p:cNvSpPr txBox="1">
            <a:spLocks noGrp="1"/>
          </p:cNvSpPr>
          <p:nvPr>
            <p:ph type="subTitle" idx="1"/>
          </p:nvPr>
        </p:nvSpPr>
        <p:spPr>
          <a:xfrm>
            <a:off x="1547054" y="4319477"/>
            <a:ext cx="5280975" cy="139950"/>
          </a:xfrm>
          <a:prstGeom prst="rect">
            <a:avLst/>
          </a:prstGeom>
        </p:spPr>
        <p:txBody>
          <a:bodyPr spcFirstLastPara="1" wrap="square" lIns="0" tIns="0" rIns="0" bIns="0" anchor="t" anchorCtr="0">
            <a:noAutofit/>
          </a:bodyPr>
          <a:lstStyle/>
          <a:p>
            <a:pPr marL="0" indent="0"/>
            <a:r>
              <a:rPr lang="en"/>
              <a:t>Jacqueline Bilston</a:t>
            </a:r>
            <a:endParaRPr/>
          </a:p>
        </p:txBody>
      </p:sp>
      <p:sp>
        <p:nvSpPr>
          <p:cNvPr id="1309" name="Google Shape;1309;p110"/>
          <p:cNvSpPr txBox="1">
            <a:spLocks noGrp="1"/>
          </p:cNvSpPr>
          <p:nvPr>
            <p:ph type="subTitle" idx="2"/>
          </p:nvPr>
        </p:nvSpPr>
        <p:spPr>
          <a:xfrm>
            <a:off x="1547054" y="4596179"/>
            <a:ext cx="5280975" cy="180225"/>
          </a:xfrm>
          <a:prstGeom prst="rect">
            <a:avLst/>
          </a:prstGeom>
        </p:spPr>
        <p:txBody>
          <a:bodyPr spcFirstLastPara="1" wrap="square" lIns="0" tIns="0" rIns="0" bIns="0" anchor="t" anchorCtr="0">
            <a:noAutofit/>
          </a:bodyPr>
          <a:lstStyle/>
          <a:p>
            <a:pPr marL="0" indent="0"/>
            <a:r>
              <a:rPr lang="en" dirty="0"/>
              <a:t>Software Developer, Yelp</a:t>
            </a:r>
            <a:endParaRPr dirty="0"/>
          </a:p>
        </p:txBody>
      </p:sp>
      <p:sp>
        <p:nvSpPr>
          <p:cNvPr id="1311" name="Google Shape;1311;p110"/>
          <p:cNvSpPr txBox="1">
            <a:spLocks noGrp="1"/>
          </p:cNvSpPr>
          <p:nvPr>
            <p:ph type="title"/>
          </p:nvPr>
        </p:nvSpPr>
        <p:spPr>
          <a:xfrm>
            <a:off x="82574" y="20704"/>
            <a:ext cx="7997233" cy="1272375"/>
          </a:xfrm>
          <a:prstGeom prst="rect">
            <a:avLst/>
          </a:prstGeom>
        </p:spPr>
        <p:txBody>
          <a:bodyPr spcFirstLastPara="1" wrap="square" lIns="0" tIns="0" rIns="0" bIns="0" anchor="t" anchorCtr="0">
            <a:noAutofit/>
          </a:bodyPr>
          <a:lstStyle/>
          <a:p>
            <a:pPr algn="l"/>
            <a:r>
              <a:rPr lang="en" sz="7200" dirty="0"/>
              <a:t>Thank you</a:t>
            </a:r>
            <a:endParaRPr sz="7200" dirty="0"/>
          </a:p>
        </p:txBody>
      </p:sp>
      <p:pic>
        <p:nvPicPr>
          <p:cNvPr id="1317" name="Google Shape;1317;p110"/>
          <p:cNvPicPr preferRelativeResize="0">
            <a:picLocks noGrp="1"/>
          </p:cNvPicPr>
          <p:nvPr>
            <p:ph type="pic" idx="4294967295"/>
          </p:nvPr>
        </p:nvPicPr>
        <p:blipFill rotWithShape="1">
          <a:blip r:embed="rId3">
            <a:alphaModFix/>
          </a:blip>
          <a:srcRect t="10591" b="10599"/>
          <a:stretch/>
        </p:blipFill>
        <p:spPr>
          <a:xfrm>
            <a:off x="490314" y="4174856"/>
            <a:ext cx="750094" cy="750094"/>
          </a:xfrm>
          <a:prstGeom prst="ellipse">
            <a:avLst/>
          </a:prstGeom>
        </p:spPr>
      </p:pic>
      <p:sp>
        <p:nvSpPr>
          <p:cNvPr id="1312" name="Google Shape;1312;p110"/>
          <p:cNvSpPr txBox="1"/>
          <p:nvPr/>
        </p:nvSpPr>
        <p:spPr>
          <a:xfrm>
            <a:off x="4081191" y="193369"/>
            <a:ext cx="4243275"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sp>
        <p:nvSpPr>
          <p:cNvPr id="1313" name="Google Shape;1313;p110"/>
          <p:cNvSpPr txBox="1"/>
          <p:nvPr/>
        </p:nvSpPr>
        <p:spPr>
          <a:xfrm>
            <a:off x="241055" y="1599850"/>
            <a:ext cx="2799325"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Llewellyn Falco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Rocky Rhodes</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Tony Vo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Jonathan </a:t>
            </a:r>
            <a:r>
              <a:rPr lang="en" sz="1800" dirty="0" err="1">
                <a:solidFill>
                  <a:schemeClr val="lt2"/>
                </a:solidFill>
                <a:latin typeface="DM Mono" panose="020B0509040201040103" pitchFamily="49" charset="77"/>
                <a:ea typeface="DM Sans"/>
                <a:cs typeface="DM Sans"/>
                <a:sym typeface="DM Sans"/>
              </a:rPr>
              <a:t>Rioux</a:t>
            </a:r>
            <a:endParaRPr lang="en"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Sam Livingston-Grey</a:t>
            </a:r>
            <a:endParaRPr sz="18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3528086" y="1599849"/>
            <a:ext cx="2398373"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Jay </a:t>
            </a:r>
            <a:r>
              <a:rPr lang="en" sz="1800" dirty="0" err="1">
                <a:solidFill>
                  <a:schemeClr val="lt2"/>
                </a:solidFill>
                <a:latin typeface="DM Mono" panose="020B0509040201040103" pitchFamily="49" charset="77"/>
                <a:ea typeface="DM Sans"/>
                <a:cs typeface="DM Sans"/>
                <a:sym typeface="DM Sans"/>
              </a:rPr>
              <a:t>Bazuzi</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Stephen Bilston</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Hansel </a:t>
            </a:r>
            <a:r>
              <a:rPr lang="en" sz="1800" dirty="0" err="1">
                <a:solidFill>
                  <a:schemeClr val="lt1"/>
                </a:solidFill>
                <a:latin typeface="DM Mono" panose="020B0509040201040103" pitchFamily="49" charset="77"/>
                <a:ea typeface="DM Sans"/>
                <a:cs typeface="DM Sans"/>
                <a:sym typeface="DM Sans"/>
              </a:rPr>
              <a:t>Qiu</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Jaimie Russ</a:t>
            </a:r>
          </a:p>
          <a:p>
            <a:pPr algn="ctr"/>
            <a:r>
              <a:rPr lang="en" sz="1800" dirty="0">
                <a:solidFill>
                  <a:schemeClr val="lt1"/>
                </a:solidFill>
                <a:latin typeface="DM Mono" panose="020B0509040201040103" pitchFamily="49" charset="77"/>
                <a:ea typeface="DM Sans"/>
                <a:cs typeface="DM Sans"/>
                <a:sym typeface="DM Sans"/>
              </a:rPr>
              <a:t>Lynn </a:t>
            </a:r>
            <a:r>
              <a:rPr lang="en" sz="1800" dirty="0" err="1">
                <a:solidFill>
                  <a:schemeClr val="lt1"/>
                </a:solidFill>
                <a:latin typeface="DM Mono" panose="020B0509040201040103" pitchFamily="49" charset="77"/>
                <a:ea typeface="DM Sans"/>
                <a:cs typeface="DM Sans"/>
                <a:sym typeface="DM Sans"/>
              </a:rPr>
              <a:t>Langit</a:t>
            </a:r>
            <a:endParaRPr sz="18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6504572" y="0"/>
            <a:ext cx="1662975" cy="323143"/>
          </a:xfrm>
          <a:prstGeom prst="rect">
            <a:avLst/>
          </a:prstGeom>
          <a:noFill/>
          <a:ln>
            <a:noFill/>
          </a:ln>
        </p:spPr>
        <p:txBody>
          <a:bodyPr spcFirstLastPara="1" wrap="square" lIns="68569" tIns="68569" rIns="68569" bIns="68569" anchor="t" anchorCtr="0">
            <a:spAutoFit/>
          </a:bodyPr>
          <a:lstStyle/>
          <a:p>
            <a:r>
              <a:rPr lang="en" sz="1200" dirty="0">
                <a:solidFill>
                  <a:schemeClr val="lt2"/>
                </a:solidFill>
                <a:latin typeface="DM Mono" panose="020B0509040201040103" pitchFamily="49" charset="77"/>
                <a:ea typeface="DM Sans"/>
                <a:cs typeface="DM Sans"/>
                <a:sym typeface="DM Sans"/>
              </a:rPr>
              <a:t>Talk Resources:</a:t>
            </a:r>
            <a:endParaRPr sz="1200" dirty="0">
              <a:solidFill>
                <a:schemeClr val="lt2"/>
              </a:solidFill>
              <a:latin typeface="DM Mono" panose="020B0509040201040103" pitchFamily="49" charset="77"/>
              <a:ea typeface="DM Sans"/>
              <a:cs typeface="DM Sans"/>
              <a:sym typeface="DM Sans"/>
            </a:endParaRPr>
          </a:p>
        </p:txBody>
      </p:sp>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6504572" y="303205"/>
            <a:ext cx="2398373" cy="2398373"/>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Tree>
    <p:extLst>
      <p:ext uri="{BB962C8B-B14F-4D97-AF65-F5344CB8AC3E}">
        <p14:creationId xmlns:p14="http://schemas.microsoft.com/office/powerpoint/2010/main" val="70501527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68059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92927624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53156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50247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544790" y="2212039"/>
            <a:ext cx="7361506" cy="276999"/>
          </a:xfrm>
          <a:prstGeom prst="rect">
            <a:avLst/>
          </a:prstGeom>
          <a:ln w="38100">
            <a:noFill/>
          </a:ln>
        </p:spPr>
        <p:txBody>
          <a:bodyPr wrap="square">
            <a:spAutoFit/>
          </a:bodyPr>
          <a:lstStyle/>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47666955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169</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a:t>
            </a:r>
            <a:r>
              <a:rPr lang="en-US" sz="1200" dirty="0">
                <a:highlight>
                  <a:srgbClr val="00B0F0"/>
                </a:highlight>
                <a:latin typeface="DM Mono" panose="020B0509040201040103" pitchFamily="49" charset="77"/>
              </a:rPr>
              <a:t>|--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a:p>
            <a:r>
              <a:rPr lang="en-US" sz="1200" dirty="0">
                <a:latin typeface="DM Mono" panose="020B0509040201040103" pitchFamily="49" charset="77"/>
              </a:rPr>
              <a:t> |-- </a:t>
            </a:r>
            <a:r>
              <a:rPr lang="en-US" sz="1200" dirty="0" err="1">
                <a:latin typeface="DM Mono" panose="020B0509040201040103" pitchFamily="49" charset="77"/>
              </a:rPr>
              <a:t>num_reviews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292514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67"/>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56" name="Google Shape;556;p67"/>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54" name="Google Shape;554;p6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a:t>
            </a:fld>
            <a:endParaRPr dirty="0"/>
          </a:p>
        </p:txBody>
      </p:sp>
      <p:sp>
        <p:nvSpPr>
          <p:cNvPr id="558" name="Google Shape;558;p6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2301997335"/>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2" y="-4816904"/>
            <a:ext cx="7991335" cy="969496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num_reviews</a:t>
            </a:r>
            <a:r>
              <a:rPr lang="en-US" sz="1200" dirty="0">
                <a:latin typeface="DM Mono" panose="020B0509040201040103" pitchFamily="49" charset="77"/>
              </a:rPr>
              <a:t>: long (nullable = false)</a:t>
            </a:r>
          </a:p>
          <a:p>
            <a:endParaRPr lang="en-US" sz="1200" dirty="0">
              <a:latin typeface="DM Mono" panose="020B0509040201040103" pitchFamily="49" charset="77"/>
            </a:endParaRPr>
          </a:p>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a:p>
            <a:r>
              <a:rPr lang="en-US" sz="1200" dirty="0">
                <a:latin typeface="DM Mono" panose="020B0509040201040103" pitchFamily="49" charset="77"/>
              </a:rPr>
              <a:t> </a:t>
            </a:r>
            <a:r>
              <a:rPr lang="en-US" sz="1200" dirty="0">
                <a:highlight>
                  <a:srgbClr val="00B0F0"/>
                </a:highlight>
                <a:latin typeface="DM Mono" panose="020B0509040201040103" pitchFamily="49" charset="77"/>
              </a:rPr>
              <a:t>|-- </a:t>
            </a:r>
            <a:r>
              <a:rPr lang="en-US" sz="1200" dirty="0" err="1">
                <a:highlight>
                  <a:srgbClr val="00B0F0"/>
                </a:highlight>
                <a:latin typeface="DM Mono" panose="020B0509040201040103" pitchFamily="49" charset="77"/>
              </a:rPr>
              <a:t>num_reviews</a:t>
            </a:r>
            <a:r>
              <a:rPr lang="en-US" sz="1200" dirty="0">
                <a:highlight>
                  <a:srgbClr val="00B0F0"/>
                </a:highlight>
                <a:latin typeface="DM Mono" panose="020B0509040201040103" pitchFamily="49" charset="77"/>
              </a:rPr>
              <a:t>: long (nullable = true)</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402361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53156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50247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544790" y="2212039"/>
            <a:ext cx="7361506" cy="276999"/>
          </a:xfrm>
          <a:prstGeom prst="rect">
            <a:avLst/>
          </a:prstGeom>
          <a:ln w="38100">
            <a:noFill/>
          </a:ln>
        </p:spPr>
        <p:txBody>
          <a:bodyPr wrap="square">
            <a:spAutoFit/>
          </a:bodyPr>
          <a:lstStyle/>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120951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9922114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640701"/>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8730628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1" name="Rectangle 10">
            <a:extLst>
              <a:ext uri="{FF2B5EF4-FFF2-40B4-BE49-F238E27FC236}">
                <a16:creationId xmlns:a16="http://schemas.microsoft.com/office/drawing/2014/main" id="{EE622DCC-0FE0-573F-3CA3-8ADA5C2AFA29}"/>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52486813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50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highlight>
                  <a:srgbClr val="FFFF00"/>
                </a:highlight>
                <a:latin typeface="DM Mono" panose="020B0509040201040103" pitchFamily="49" charset="77"/>
              </a:rPr>
              <a:t>create_checkin_df_with_one_date_per_row</a:t>
            </a:r>
            <a:r>
              <a:rPr lang="en-CA" sz="1200" dirty="0">
                <a:solidFill>
                  <a:srgbClr val="63A35C"/>
                </a:solidFill>
                <a:highlight>
                  <a:srgbClr val="FFFF00"/>
                </a:highlight>
                <a:latin typeface="DM Mono" panose="020B0509040201040103" pitchFamily="49" charset="77"/>
              </a:rPr>
              <a:t>(</a:t>
            </a:r>
            <a:r>
              <a:rPr lang="en-CA" sz="1200" dirty="0" err="1">
                <a:solidFill>
                  <a:srgbClr val="0086B3"/>
                </a:solidFill>
                <a:highlight>
                  <a:srgbClr val="FFFF00"/>
                </a:highlight>
                <a:latin typeface="DM Mono" panose="020B0509040201040103" pitchFamily="49" charset="77"/>
              </a:rPr>
              <a:t>checkin_df</a:t>
            </a:r>
            <a:r>
              <a:rPr lang="en-CA" sz="1200" dirty="0">
                <a:solidFill>
                  <a:srgbClr val="63A35C"/>
                </a:solidFill>
                <a:highlight>
                  <a:srgbClr val="FFFF00"/>
                </a:highlight>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88655829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Google Shape;1171;p102">
            <a:extLst>
              <a:ext uri="{FF2B5EF4-FFF2-40B4-BE49-F238E27FC236}">
                <a16:creationId xmlns:a16="http://schemas.microsoft.com/office/drawing/2014/main" id="{730471B6-0E3A-B1B1-AC12-8941601272DE}"/>
              </a:ext>
            </a:extLst>
          </p:cNvPr>
          <p:cNvSpPr txBox="1">
            <a:spLocks/>
          </p:cNvSpPr>
          <p:nvPr/>
        </p:nvSpPr>
        <p:spPr>
          <a:xfrm>
            <a:off x="677425" y="515998"/>
            <a:ext cx="7994475" cy="43762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000"/>
              <a:buFont typeface="DM Sans Medium"/>
              <a:buNone/>
              <a:defRPr sz="4000" b="0" i="0" u="none" strike="noStrike" cap="none">
                <a:solidFill>
                  <a:schemeClr val="dk1"/>
                </a:solidFill>
                <a:latin typeface="DM Sans Medium"/>
                <a:ea typeface="DM Sans Medium"/>
                <a:cs typeface="DM Sans Medium"/>
                <a:sym typeface="DM Sans Medium"/>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r>
              <a:rPr lang="en-CA" sz="3000"/>
              <a:t>Is It Worth It?</a:t>
            </a:r>
            <a:endParaRPr lang="en-CA" sz="3000" dirty="0"/>
          </a:p>
        </p:txBody>
      </p:sp>
      <p:pic>
        <p:nvPicPr>
          <p:cNvPr id="1026" name="Picture 2" descr="The Test Pyramid. Thoughts on the test pyramid… | by Jessie Leung | Better  Programming">
            <a:extLst>
              <a:ext uri="{FF2B5EF4-FFF2-40B4-BE49-F238E27FC236}">
                <a16:creationId xmlns:a16="http://schemas.microsoft.com/office/drawing/2014/main" id="{BFFFF1C7-8282-F833-A4EF-F20B63F75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25" y="1520975"/>
            <a:ext cx="3855604" cy="2101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nt C. Dodds 💿 on Twitter: &quot;&quot;The Testing Trophy&quot; 🏆 A general guide for  the **return on investment** 🤑 of the different forms of testing with  regards to testing JavaScript applications. -">
            <a:extLst>
              <a:ext uri="{FF2B5EF4-FFF2-40B4-BE49-F238E27FC236}">
                <a16:creationId xmlns:a16="http://schemas.microsoft.com/office/drawing/2014/main" id="{64A9FC83-8833-8215-16F2-69F75E128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250" y="1345677"/>
            <a:ext cx="2419791" cy="2452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st Shapes – Stories from a Software Tester">
            <a:extLst>
              <a:ext uri="{FF2B5EF4-FFF2-40B4-BE49-F238E27FC236}">
                <a16:creationId xmlns:a16="http://schemas.microsoft.com/office/drawing/2014/main" id="{7CDE4BE1-96DA-575E-E560-B148005B5B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5349" y="1346783"/>
            <a:ext cx="3603911" cy="2452146"/>
          </a:xfrm>
          <a:prstGeom prst="rect">
            <a:avLst/>
          </a:prstGeom>
          <a:noFill/>
          <a:extLst>
            <a:ext uri="{909E8E84-426E-40DD-AFC4-6F175D3DCCD1}">
              <a14:hiddenFill xmlns:a14="http://schemas.microsoft.com/office/drawing/2010/main">
                <a:solidFill>
                  <a:srgbClr val="FFFFFF"/>
                </a:solidFill>
              </a14:hiddenFill>
            </a:ext>
          </a:extLst>
        </p:spPr>
      </p:pic>
      <p:sp>
        <p:nvSpPr>
          <p:cNvPr id="6" name="5-Point Star 5">
            <a:extLst>
              <a:ext uri="{FF2B5EF4-FFF2-40B4-BE49-F238E27FC236}">
                <a16:creationId xmlns:a16="http://schemas.microsoft.com/office/drawing/2014/main" id="{59DF2B4F-9449-96FC-AD5D-8EFB657147C0}"/>
              </a:ext>
            </a:extLst>
          </p:cNvPr>
          <p:cNvSpPr/>
          <p:nvPr/>
        </p:nvSpPr>
        <p:spPr>
          <a:xfrm>
            <a:off x="1246597" y="947564"/>
            <a:ext cx="1518752" cy="150089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8" name="Graphic 7" descr="Unicorn outline">
            <a:extLst>
              <a:ext uri="{FF2B5EF4-FFF2-40B4-BE49-F238E27FC236}">
                <a16:creationId xmlns:a16="http://schemas.microsoft.com/office/drawing/2014/main" id="{8F6743A3-E98F-76E4-51F1-2276173404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6571" y="0"/>
            <a:ext cx="2657443" cy="2657443"/>
          </a:xfrm>
          <a:prstGeom prst="rect">
            <a:avLst/>
          </a:prstGeom>
        </p:spPr>
      </p:pic>
      <p:pic>
        <p:nvPicPr>
          <p:cNvPr id="11" name="Graphic 10" descr="Narwhale with solid fill">
            <a:extLst>
              <a:ext uri="{FF2B5EF4-FFF2-40B4-BE49-F238E27FC236}">
                <a16:creationId xmlns:a16="http://schemas.microsoft.com/office/drawing/2014/main" id="{3BC8A35C-6250-94C9-21DE-709FE9BA06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13960" y="2552445"/>
            <a:ext cx="2140160" cy="2140160"/>
          </a:xfrm>
          <a:prstGeom prst="rect">
            <a:avLst/>
          </a:prstGeom>
        </p:spPr>
      </p:pic>
      <p:pic>
        <p:nvPicPr>
          <p:cNvPr id="13" name="Graphic 12" descr="Acorn with solid fill">
            <a:extLst>
              <a:ext uri="{FF2B5EF4-FFF2-40B4-BE49-F238E27FC236}">
                <a16:creationId xmlns:a16="http://schemas.microsoft.com/office/drawing/2014/main" id="{25845C1A-9033-E43B-F4C9-A8157D1252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3873" y="953623"/>
            <a:ext cx="1961027" cy="1961027"/>
          </a:xfrm>
          <a:prstGeom prst="rect">
            <a:avLst/>
          </a:prstGeom>
        </p:spPr>
      </p:pic>
    </p:spTree>
    <p:extLst>
      <p:ext uri="{BB962C8B-B14F-4D97-AF65-F5344CB8AC3E}">
        <p14:creationId xmlns:p14="http://schemas.microsoft.com/office/powerpoint/2010/main" val="184495596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27729696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Shape 1321"/>
        <p:cNvGrpSpPr/>
        <p:nvPr/>
      </p:nvGrpSpPr>
      <p:grpSpPr>
        <a:xfrm>
          <a:off x="0" y="0"/>
          <a:ext cx="0" cy="0"/>
          <a:chOff x="0" y="0"/>
          <a:chExt cx="0" cy="0"/>
        </a:xfrm>
      </p:grpSpPr>
      <p:sp>
        <p:nvSpPr>
          <p:cNvPr id="1322" name="Google Shape;1322;p11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178</a:t>
            </a:fld>
            <a:endParaRPr dirty="0"/>
          </a:p>
        </p:txBody>
      </p:sp>
      <p:sp>
        <p:nvSpPr>
          <p:cNvPr id="1323" name="Google Shape;1323;p11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24" name="Google Shape;1324;p111"/>
          <p:cNvSpPr/>
          <p:nvPr/>
        </p:nvSpPr>
        <p:spPr>
          <a:xfrm>
            <a:off x="921910" y="655706"/>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5" name="Google Shape;1325;p111"/>
          <p:cNvSpPr/>
          <p:nvPr/>
        </p:nvSpPr>
        <p:spPr>
          <a:xfrm>
            <a:off x="921910" y="1008446"/>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6" name="Google Shape;1326;p111"/>
          <p:cNvSpPr/>
          <p:nvPr/>
        </p:nvSpPr>
        <p:spPr>
          <a:xfrm>
            <a:off x="921910" y="1361185"/>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7" name="Google Shape;1327;p111"/>
          <p:cNvSpPr/>
          <p:nvPr/>
        </p:nvSpPr>
        <p:spPr>
          <a:xfrm>
            <a:off x="921910" y="1713923"/>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8" name="Google Shape;1328;p111"/>
          <p:cNvSpPr/>
          <p:nvPr/>
        </p:nvSpPr>
        <p:spPr>
          <a:xfrm>
            <a:off x="921910" y="2066663"/>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Shape 1332"/>
        <p:cNvGrpSpPr/>
        <p:nvPr/>
      </p:nvGrpSpPr>
      <p:grpSpPr>
        <a:xfrm>
          <a:off x="0" y="0"/>
          <a:ext cx="0" cy="0"/>
          <a:chOff x="0" y="0"/>
          <a:chExt cx="0" cy="0"/>
        </a:xfrm>
      </p:grpSpPr>
      <p:sp>
        <p:nvSpPr>
          <p:cNvPr id="1333" name="Google Shape;1333;p11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179</a:t>
            </a:fld>
            <a:endParaRPr dirty="0"/>
          </a:p>
        </p:txBody>
      </p:sp>
      <p:sp>
        <p:nvSpPr>
          <p:cNvPr id="1334" name="Google Shape;1334;p11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pSp>
        <p:nvGrpSpPr>
          <p:cNvPr id="1335" name="Google Shape;1335;p112"/>
          <p:cNvGrpSpPr/>
          <p:nvPr/>
        </p:nvGrpSpPr>
        <p:grpSpPr>
          <a:xfrm>
            <a:off x="1032618" y="613153"/>
            <a:ext cx="1259324" cy="3539960"/>
            <a:chOff x="1227625" y="874275"/>
            <a:chExt cx="2668200" cy="7024775"/>
          </a:xfrm>
        </p:grpSpPr>
        <p:sp>
          <p:nvSpPr>
            <p:cNvPr id="1336" name="Google Shape;1336;p112"/>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7" name="Google Shape;1337;p112"/>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8" name="Google Shape;1338;p112"/>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9" name="Google Shape;1339;p112"/>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0" name="Google Shape;1340;p112"/>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1" name="Google Shape;1341;p112"/>
            <p:cNvSpPr/>
            <p:nvPr/>
          </p:nvSpPr>
          <p:spPr>
            <a:xfrm>
              <a:off x="1227625" y="3257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2" name="Google Shape;1342;p112"/>
            <p:cNvSpPr/>
            <p:nvPr/>
          </p:nvSpPr>
          <p:spPr>
            <a:xfrm>
              <a:off x="1227625" y="3727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3" name="Google Shape;1343;p112"/>
            <p:cNvSpPr/>
            <p:nvPr/>
          </p:nvSpPr>
          <p:spPr>
            <a:xfrm>
              <a:off x="1227625" y="4197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4" name="Google Shape;1344;p112"/>
            <p:cNvSpPr/>
            <p:nvPr/>
          </p:nvSpPr>
          <p:spPr>
            <a:xfrm>
              <a:off x="1227625" y="4668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5" name="Google Shape;1345;p112"/>
            <p:cNvSpPr/>
            <p:nvPr/>
          </p:nvSpPr>
          <p:spPr>
            <a:xfrm>
              <a:off x="1227625" y="5138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6" name="Google Shape;1346;p112"/>
            <p:cNvSpPr/>
            <p:nvPr/>
          </p:nvSpPr>
          <p:spPr>
            <a:xfrm>
              <a:off x="1227625" y="56088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7" name="Google Shape;1347;p112"/>
            <p:cNvSpPr/>
            <p:nvPr/>
          </p:nvSpPr>
          <p:spPr>
            <a:xfrm>
              <a:off x="1227625" y="60791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8" name="Google Shape;1348;p112"/>
            <p:cNvSpPr/>
            <p:nvPr/>
          </p:nvSpPr>
          <p:spPr>
            <a:xfrm>
              <a:off x="1227625" y="65495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9" name="Google Shape;1349;p112"/>
            <p:cNvSpPr/>
            <p:nvPr/>
          </p:nvSpPr>
          <p:spPr>
            <a:xfrm>
              <a:off x="1227625" y="70198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0" name="Google Shape;1350;p112"/>
            <p:cNvSpPr/>
            <p:nvPr/>
          </p:nvSpPr>
          <p:spPr>
            <a:xfrm>
              <a:off x="1227625" y="74901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8"/>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65" name="Google Shape;565;p68"/>
          <p:cNvSpPr txBox="1">
            <a:spLocks noGrp="1"/>
          </p:cNvSpPr>
          <p:nvPr>
            <p:ph type="subTitle" idx="1"/>
          </p:nvPr>
        </p:nvSpPr>
        <p:spPr>
          <a:xfrm>
            <a:off x="627504" y="839327"/>
            <a:ext cx="7994475" cy="437625"/>
          </a:xfrm>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63" name="Google Shape;563;p6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a:t>
            </a:fld>
            <a:endParaRPr dirty="0"/>
          </a:p>
        </p:txBody>
      </p:sp>
      <p:graphicFrame>
        <p:nvGraphicFramePr>
          <p:cNvPr id="566" name="Google Shape;566;p68"/>
          <p:cNvGraphicFramePr/>
          <p:nvPr>
            <p:extLst>
              <p:ext uri="{D42A27DB-BD31-4B8C-83A1-F6EECF244321}">
                <p14:modId xmlns:p14="http://schemas.microsoft.com/office/powerpoint/2010/main" val="3337152008"/>
              </p:ext>
            </p:extLst>
          </p:nvPr>
        </p:nvGraphicFramePr>
        <p:xfrm>
          <a:off x="90876" y="1847301"/>
          <a:ext cx="8976290" cy="822938"/>
        </p:xfrm>
        <a:graphic>
          <a:graphicData uri="http://schemas.openxmlformats.org/drawingml/2006/table">
            <a:tbl>
              <a:tblPr>
                <a:noFill/>
              </a:tblPr>
              <a:tblGrid>
                <a:gridCol w="1826635">
                  <a:extLst>
                    <a:ext uri="{9D8B030D-6E8A-4147-A177-3AD203B41FA5}">
                      <a16:colId xmlns:a16="http://schemas.microsoft.com/office/drawing/2014/main" val="20000"/>
                    </a:ext>
                  </a:extLst>
                </a:gridCol>
                <a:gridCol w="1429931">
                  <a:extLst>
                    <a:ext uri="{9D8B030D-6E8A-4147-A177-3AD203B41FA5}">
                      <a16:colId xmlns:a16="http://schemas.microsoft.com/office/drawing/2014/main" val="20001"/>
                    </a:ext>
                  </a:extLst>
                </a:gridCol>
                <a:gridCol w="1429931">
                  <a:extLst>
                    <a:ext uri="{9D8B030D-6E8A-4147-A177-3AD203B41FA5}">
                      <a16:colId xmlns:a16="http://schemas.microsoft.com/office/drawing/2014/main" val="20002"/>
                    </a:ext>
                  </a:extLst>
                </a:gridCol>
                <a:gridCol w="1429931">
                  <a:extLst>
                    <a:ext uri="{9D8B030D-6E8A-4147-A177-3AD203B41FA5}">
                      <a16:colId xmlns:a16="http://schemas.microsoft.com/office/drawing/2014/main" val="20003"/>
                    </a:ext>
                  </a:extLst>
                </a:gridCol>
                <a:gridCol w="1429931">
                  <a:extLst>
                    <a:ext uri="{9D8B030D-6E8A-4147-A177-3AD203B41FA5}">
                      <a16:colId xmlns:a16="http://schemas.microsoft.com/office/drawing/2014/main" val="20004"/>
                    </a:ext>
                  </a:extLst>
                </a:gridCol>
                <a:gridCol w="1429931">
                  <a:extLst>
                    <a:ext uri="{9D8B030D-6E8A-4147-A177-3AD203B41FA5}">
                      <a16:colId xmlns:a16="http://schemas.microsoft.com/office/drawing/2014/main" val="20005"/>
                    </a:ext>
                  </a:extLst>
                </a:gridCol>
              </a:tblGrid>
              <a:tr h="411469">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11469">
                <a:tc>
                  <a:txBody>
                    <a:bodyPr/>
                    <a:lstStyle/>
                    <a:p>
                      <a:pPr marL="0" lvl="0" indent="0" algn="l" rtl="0">
                        <a:lnSpc>
                          <a:spcPct val="115000"/>
                        </a:lnSpc>
                        <a:spcBef>
                          <a:spcPts val="0"/>
                        </a:spcBef>
                        <a:spcAft>
                          <a:spcPts val="0"/>
                        </a:spcAft>
                        <a:buNone/>
                      </a:pPr>
                      <a:r>
                        <a:rPr lang="en" sz="900" b="0" i="0" dirty="0">
                          <a:solidFill>
                            <a:schemeClr val="dk1"/>
                          </a:solidFill>
                          <a:latin typeface="DM Sans" pitchFamily="2" charset="77"/>
                        </a:rPr>
                        <a:t>Perkiomen Valley Brewery</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6</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2022-06-28</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100781"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4</a:t>
            </a:r>
            <a:endParaRPr sz="1500" dirty="0">
              <a:solidFill>
                <a:srgbClr val="FF0000"/>
              </a:solidFill>
              <a:latin typeface="DM Sans" pitchFamily="2" charset="77"/>
              <a:ea typeface="DM Sans"/>
              <a:cs typeface="DM Sans"/>
              <a:sym typeface="DM Sans"/>
            </a:endParaRPr>
          </a:p>
        </p:txBody>
      </p:sp>
      <p:sp>
        <p:nvSpPr>
          <p:cNvPr id="568" name="Google Shape;568;p68"/>
          <p:cNvSpPr/>
          <p:nvPr/>
        </p:nvSpPr>
        <p:spPr>
          <a:xfrm>
            <a:off x="1940761" y="2369301"/>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69" name="Google Shape;569;p68"/>
          <p:cNvSpPr/>
          <p:nvPr/>
        </p:nvSpPr>
        <p:spPr>
          <a:xfrm>
            <a:off x="6270953" y="2341210"/>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70" name="Google Shape;570;p68"/>
          <p:cNvSpPr txBox="1"/>
          <p:nvPr/>
        </p:nvSpPr>
        <p:spPr>
          <a:xfrm>
            <a:off x="6416855"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8</a:t>
            </a:r>
            <a:endParaRPr sz="1500" dirty="0">
              <a:solidFill>
                <a:srgbClr val="FF0000"/>
              </a:solidFill>
              <a:latin typeface="DM Sans" pitchFamily="2" charset="77"/>
              <a:ea typeface="DM Sans"/>
              <a:cs typeface="DM Sans"/>
              <a:sym typeface="DM Sans"/>
            </a:endParaRPr>
          </a:p>
        </p:txBody>
      </p:sp>
      <p:sp>
        <p:nvSpPr>
          <p:cNvPr id="571" name="Google Shape;571;p6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1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180</a:t>
            </a:fld>
            <a:endParaRPr dirty="0"/>
          </a:p>
        </p:txBody>
      </p:sp>
      <p:sp>
        <p:nvSpPr>
          <p:cNvPr id="1356" name="Google Shape;1356;p11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57" name="Google Shape;1357;p113"/>
          <p:cNvSpPr/>
          <p:nvPr/>
        </p:nvSpPr>
        <p:spPr>
          <a:xfrm>
            <a:off x="1032618" y="613153"/>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8" name="Google Shape;1358;p113"/>
          <p:cNvSpPr/>
          <p:nvPr/>
        </p:nvSpPr>
        <p:spPr>
          <a:xfrm>
            <a:off x="1032618" y="850158"/>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9" name="Google Shape;1359;p113"/>
          <p:cNvSpPr/>
          <p:nvPr/>
        </p:nvSpPr>
        <p:spPr>
          <a:xfrm>
            <a:off x="1032618" y="1087163"/>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0" name="Google Shape;1360;p113"/>
          <p:cNvSpPr/>
          <p:nvPr/>
        </p:nvSpPr>
        <p:spPr>
          <a:xfrm>
            <a:off x="1032618" y="1324169"/>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1" name="Google Shape;1361;p113"/>
          <p:cNvSpPr/>
          <p:nvPr/>
        </p:nvSpPr>
        <p:spPr>
          <a:xfrm>
            <a:off x="1032618" y="1561175"/>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2" name="Google Shape;1362;p113"/>
          <p:cNvSpPr/>
          <p:nvPr/>
        </p:nvSpPr>
        <p:spPr>
          <a:xfrm>
            <a:off x="1032618" y="1814006"/>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3" name="Google Shape;1363;p113"/>
          <p:cNvSpPr/>
          <p:nvPr/>
        </p:nvSpPr>
        <p:spPr>
          <a:xfrm>
            <a:off x="1032618" y="205101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4" name="Google Shape;1364;p113"/>
          <p:cNvSpPr/>
          <p:nvPr/>
        </p:nvSpPr>
        <p:spPr>
          <a:xfrm>
            <a:off x="1032618" y="228801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5" name="Google Shape;1365;p113"/>
          <p:cNvSpPr/>
          <p:nvPr/>
        </p:nvSpPr>
        <p:spPr>
          <a:xfrm>
            <a:off x="1032618" y="252502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6" name="Google Shape;1366;p113"/>
          <p:cNvSpPr/>
          <p:nvPr/>
        </p:nvSpPr>
        <p:spPr>
          <a:xfrm>
            <a:off x="1032618" y="276202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7" name="Google Shape;1367;p113"/>
          <p:cNvSpPr/>
          <p:nvPr/>
        </p:nvSpPr>
        <p:spPr>
          <a:xfrm>
            <a:off x="1032618" y="2999036"/>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8" name="Google Shape;1368;p113"/>
          <p:cNvSpPr/>
          <p:nvPr/>
        </p:nvSpPr>
        <p:spPr>
          <a:xfrm>
            <a:off x="1032618" y="323604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9" name="Google Shape;1369;p113"/>
          <p:cNvSpPr/>
          <p:nvPr/>
        </p:nvSpPr>
        <p:spPr>
          <a:xfrm>
            <a:off x="1032618" y="347304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0" name="Google Shape;1370;p113"/>
          <p:cNvSpPr/>
          <p:nvPr/>
        </p:nvSpPr>
        <p:spPr>
          <a:xfrm>
            <a:off x="1032618" y="371005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1" name="Google Shape;1371;p113"/>
          <p:cNvSpPr/>
          <p:nvPr/>
        </p:nvSpPr>
        <p:spPr>
          <a:xfrm>
            <a:off x="1032618" y="3947057"/>
            <a:ext cx="1259324" cy="206055"/>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1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181</a:t>
            </a:fld>
            <a:endParaRPr dirty="0"/>
          </a:p>
        </p:txBody>
      </p:sp>
      <p:sp>
        <p:nvSpPr>
          <p:cNvPr id="1377" name="Google Shape;1377;p11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78" name="Google Shape;1378;p114"/>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9" name="Google Shape;1379;p114"/>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0" name="Google Shape;1380;p114"/>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1" name="Google Shape;1381;p114"/>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2" name="Google Shape;1382;p114"/>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3" name="Google Shape;1383;p114"/>
          <p:cNvSpPr/>
          <p:nvPr/>
        </p:nvSpPr>
        <p:spPr>
          <a:xfrm>
            <a:off x="1032618" y="181400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4" name="Google Shape;1384;p114"/>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5" name="Google Shape;1385;p114"/>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6" name="Google Shape;1386;p114"/>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7" name="Google Shape;1387;p114"/>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8" name="Google Shape;1388;p114"/>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9" name="Google Shape;1389;p114"/>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0" name="Google Shape;1390;p114"/>
          <p:cNvSpPr/>
          <p:nvPr/>
        </p:nvSpPr>
        <p:spPr>
          <a:xfrm>
            <a:off x="1032618" y="347304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1" name="Google Shape;1391;p114"/>
          <p:cNvSpPr/>
          <p:nvPr/>
        </p:nvSpPr>
        <p:spPr>
          <a:xfrm>
            <a:off x="1032618" y="3710052"/>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2" name="Google Shape;1392;p114"/>
          <p:cNvSpPr/>
          <p:nvPr/>
        </p:nvSpPr>
        <p:spPr>
          <a:xfrm>
            <a:off x="1032618" y="3947057"/>
            <a:ext cx="1259325" cy="2061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182</a:t>
            </a:fld>
            <a:endParaRPr dirty="0"/>
          </a:p>
        </p:txBody>
      </p:sp>
      <p:sp>
        <p:nvSpPr>
          <p:cNvPr id="1398" name="Google Shape;1398;p11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99" name="Google Shape;1399;p115"/>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0" name="Google Shape;1400;p115"/>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1" name="Google Shape;1401;p115"/>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2" name="Google Shape;1402;p115"/>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3" name="Google Shape;1403;p115"/>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4" name="Google Shape;1404;p115"/>
          <p:cNvSpPr/>
          <p:nvPr/>
        </p:nvSpPr>
        <p:spPr>
          <a:xfrm>
            <a:off x="1032618" y="181400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5" name="Google Shape;1405;p115"/>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6" name="Google Shape;1406;p115"/>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7" name="Google Shape;1407;p115"/>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8" name="Google Shape;1408;p115"/>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9" name="Google Shape;1409;p115"/>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0" name="Google Shape;1410;p115"/>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1" name="Google Shape;1411;p115"/>
          <p:cNvSpPr/>
          <p:nvPr/>
        </p:nvSpPr>
        <p:spPr>
          <a:xfrm>
            <a:off x="1032618" y="347304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2" name="Google Shape;1412;p115"/>
          <p:cNvSpPr/>
          <p:nvPr/>
        </p:nvSpPr>
        <p:spPr>
          <a:xfrm>
            <a:off x="1032618" y="3710052"/>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3" name="Google Shape;1413;p115"/>
          <p:cNvSpPr/>
          <p:nvPr/>
        </p:nvSpPr>
        <p:spPr>
          <a:xfrm>
            <a:off x="103379" y="39513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4" name="Google Shape;1414;p115"/>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183</a:t>
            </a:fld>
            <a:endParaRPr dirty="0"/>
          </a:p>
        </p:txBody>
      </p:sp>
      <p:sp>
        <p:nvSpPr>
          <p:cNvPr id="1420" name="Google Shape;1420;p11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21" name="Google Shape;1421;p116"/>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2" name="Google Shape;1422;p116"/>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3" name="Google Shape;1423;p116"/>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4" name="Google Shape;1424;p116"/>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5" name="Google Shape;1425;p116"/>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6" name="Google Shape;1426;p116"/>
          <p:cNvSpPr/>
          <p:nvPr/>
        </p:nvSpPr>
        <p:spPr>
          <a:xfrm>
            <a:off x="1032618" y="1814006"/>
            <a:ext cx="1259325" cy="206100"/>
          </a:xfrm>
          <a:prstGeom prst="rect">
            <a:avLst/>
          </a:prstGeom>
          <a:solidFill>
            <a:srgbClr val="4A86E8"/>
          </a:solidFill>
          <a:ln w="9525" cap="flat" cmpd="sng">
            <a:solidFill>
              <a:srgbClr val="80808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7" name="Google Shape;1427;p116"/>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8" name="Google Shape;1428;p116"/>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9" name="Google Shape;1429;p116"/>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0" name="Google Shape;1430;p116"/>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1" name="Google Shape;1431;p116"/>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2" name="Google Shape;1432;p116"/>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3" name="Google Shape;1433;p116"/>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4" name="Google Shape;1434;p116"/>
          <p:cNvSpPr/>
          <p:nvPr/>
        </p:nvSpPr>
        <p:spPr>
          <a:xfrm>
            <a:off x="1032618" y="3710052"/>
            <a:ext cx="1259325" cy="2061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5" name="Google Shape;1435;p116"/>
          <p:cNvSpPr/>
          <p:nvPr/>
        </p:nvSpPr>
        <p:spPr>
          <a:xfrm>
            <a:off x="103379" y="39513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6" name="Google Shape;1436;p116"/>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184</a:t>
            </a:fld>
            <a:endParaRPr dirty="0"/>
          </a:p>
        </p:txBody>
      </p:sp>
      <p:sp>
        <p:nvSpPr>
          <p:cNvPr id="1442" name="Google Shape;1442;p11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43" name="Google Shape;1443;p117"/>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4" name="Google Shape;1444;p117"/>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5" name="Google Shape;1445;p117"/>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6" name="Google Shape;1446;p117"/>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7" name="Google Shape;1447;p117"/>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8" name="Google Shape;1448;p117"/>
          <p:cNvSpPr/>
          <p:nvPr/>
        </p:nvSpPr>
        <p:spPr>
          <a:xfrm>
            <a:off x="1032618" y="1814006"/>
            <a:ext cx="1259325" cy="206100"/>
          </a:xfrm>
          <a:prstGeom prst="rect">
            <a:avLst/>
          </a:prstGeom>
          <a:solidFill>
            <a:srgbClr val="9E9E9E"/>
          </a:solidFill>
          <a:ln w="9525" cap="flat" cmpd="sng">
            <a:solidFill>
              <a:srgbClr val="80808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9" name="Google Shape;1449;p117"/>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0" name="Google Shape;1450;p117"/>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1" name="Google Shape;1451;p117"/>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2" name="Google Shape;1452;p117"/>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3" name="Google Shape;1453;p117"/>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4" name="Google Shape;1454;p117"/>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5" name="Google Shape;1455;p117"/>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6" name="Google Shape;1456;p117"/>
          <p:cNvSpPr/>
          <p:nvPr/>
        </p:nvSpPr>
        <p:spPr>
          <a:xfrm>
            <a:off x="103379" y="37227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7" name="Google Shape;1457;p117"/>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sp>
        <p:nvSpPr>
          <p:cNvPr id="1462" name="Google Shape;1462;p11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185</a:t>
            </a:fld>
            <a:endParaRPr dirty="0"/>
          </a:p>
        </p:txBody>
      </p:sp>
      <p:sp>
        <p:nvSpPr>
          <p:cNvPr id="1463" name="Google Shape;1463;p11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64" name="Google Shape;1464;p118"/>
          <p:cNvSpPr/>
          <p:nvPr/>
        </p:nvSpPr>
        <p:spPr>
          <a:xfrm>
            <a:off x="1032618" y="8417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5" name="Google Shape;1465;p118"/>
          <p:cNvSpPr/>
          <p:nvPr/>
        </p:nvSpPr>
        <p:spPr>
          <a:xfrm>
            <a:off x="1032618" y="10787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6" name="Google Shape;1466;p118"/>
          <p:cNvSpPr/>
          <p:nvPr/>
        </p:nvSpPr>
        <p:spPr>
          <a:xfrm>
            <a:off x="1032618" y="13157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7" name="Google Shape;1467;p118"/>
          <p:cNvSpPr/>
          <p:nvPr/>
        </p:nvSpPr>
        <p:spPr>
          <a:xfrm>
            <a:off x="1032618" y="15527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8" name="Google Shape;1468;p118"/>
          <p:cNvSpPr/>
          <p:nvPr/>
        </p:nvSpPr>
        <p:spPr>
          <a:xfrm>
            <a:off x="1032618" y="17897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9" name="Google Shape;1469;p118"/>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0" name="Google Shape;1470;p118"/>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1" name="Google Shape;1471;p118"/>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2" name="Google Shape;1472;p118"/>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3" name="Google Shape;1473;p118"/>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4" name="Google Shape;1474;p118"/>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5" name="Google Shape;1475;p118"/>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6" name="Google Shape;1476;p118"/>
          <p:cNvSpPr/>
          <p:nvPr/>
        </p:nvSpPr>
        <p:spPr>
          <a:xfrm>
            <a:off x="103379" y="37227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7" name="Google Shape;1477;p118"/>
          <p:cNvSpPr/>
          <p:nvPr/>
        </p:nvSpPr>
        <p:spPr>
          <a:xfrm>
            <a:off x="185260" y="7597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22" name="Google Shape;1122;p99"/>
          <p:cNvSpPr txBox="1">
            <a:spLocks noGrp="1"/>
          </p:cNvSpPr>
          <p:nvPr>
            <p:ph type="title"/>
          </p:nvPr>
        </p:nvSpPr>
        <p:spPr>
          <a:prstGeom prst="rect">
            <a:avLst/>
          </a:prstGeom>
        </p:spPr>
        <p:txBody>
          <a:bodyPr spcFirstLastPara="1" wrap="square" lIns="0" tIns="0" rIns="0" bIns="0" anchor="ctr" anchorCtr="0">
            <a:noAutofit/>
          </a:bodyPr>
          <a:lstStyle/>
          <a:p>
            <a:r>
              <a:rPr lang="en" dirty="0">
                <a:solidFill>
                  <a:schemeClr val="dk1"/>
                </a:solidFill>
              </a:rPr>
              <a:t>The </a:t>
            </a:r>
            <a:r>
              <a:rPr lang="en" dirty="0"/>
              <a:t>Problematic Batch </a:t>
            </a:r>
            <a:r>
              <a:rPr lang="en" dirty="0">
                <a:solidFill>
                  <a:schemeClr val="dk1"/>
                </a:solidFill>
              </a:rPr>
              <a:t>Job</a:t>
            </a:r>
            <a:endParaRPr dirty="0">
              <a:solidFill>
                <a:schemeClr val="dk1"/>
              </a:solidFill>
            </a:endParaRPr>
          </a:p>
        </p:txBody>
      </p:sp>
      <p:sp>
        <p:nvSpPr>
          <p:cNvPr id="1123" name="Google Shape;1123;p99"/>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solidFill>
                  <a:schemeClr val="accent1"/>
                </a:solidFill>
              </a:rPr>
              <a:t>Where exactly is the issue?</a:t>
            </a:r>
            <a:endParaRPr dirty="0">
              <a:solidFill>
                <a:schemeClr val="accent1"/>
              </a:solidFill>
            </a:endParaRPr>
          </a:p>
        </p:txBody>
      </p:sp>
      <p:sp>
        <p:nvSpPr>
          <p:cNvPr id="1117" name="Google Shape;1117;p9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186</a:t>
            </a:fld>
            <a:endParaRPr dirty="0"/>
          </a:p>
        </p:txBody>
      </p:sp>
      <p:sp>
        <p:nvSpPr>
          <p:cNvPr id="1118" name="Google Shape;1118;p99"/>
          <p:cNvSpPr/>
          <p:nvPr/>
        </p:nvSpPr>
        <p:spPr>
          <a:xfrm>
            <a:off x="959710" y="1456322"/>
            <a:ext cx="806175" cy="786600"/>
          </a:xfrm>
          <a:prstGeom prst="ellipse">
            <a:avLst/>
          </a:prstGeom>
          <a:no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19" name="Google Shape;1119;p99"/>
          <p:cNvSpPr/>
          <p:nvPr/>
        </p:nvSpPr>
        <p:spPr>
          <a:xfrm>
            <a:off x="959710" y="3286022"/>
            <a:ext cx="806175" cy="7866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1120" name="Google Shape;1120;p99"/>
          <p:cNvGraphicFramePr/>
          <p:nvPr/>
        </p:nvGraphicFramePr>
        <p:xfrm>
          <a:off x="6877285" y="2425004"/>
          <a:ext cx="1435688" cy="1188630"/>
        </p:xfrm>
        <a:graphic>
          <a:graphicData uri="http://schemas.openxmlformats.org/drawingml/2006/table">
            <a:tbl>
              <a:tblPr>
                <a:noFill/>
              </a:tblPr>
              <a:tblGrid>
                <a:gridCol w="287138">
                  <a:extLst>
                    <a:ext uri="{9D8B030D-6E8A-4147-A177-3AD203B41FA5}">
                      <a16:colId xmlns:a16="http://schemas.microsoft.com/office/drawing/2014/main" val="20000"/>
                    </a:ext>
                  </a:extLst>
                </a:gridCol>
                <a:gridCol w="287138">
                  <a:extLst>
                    <a:ext uri="{9D8B030D-6E8A-4147-A177-3AD203B41FA5}">
                      <a16:colId xmlns:a16="http://schemas.microsoft.com/office/drawing/2014/main" val="20001"/>
                    </a:ext>
                  </a:extLst>
                </a:gridCol>
                <a:gridCol w="287138">
                  <a:extLst>
                    <a:ext uri="{9D8B030D-6E8A-4147-A177-3AD203B41FA5}">
                      <a16:colId xmlns:a16="http://schemas.microsoft.com/office/drawing/2014/main" val="20002"/>
                    </a:ext>
                  </a:extLst>
                </a:gridCol>
                <a:gridCol w="287138">
                  <a:extLst>
                    <a:ext uri="{9D8B030D-6E8A-4147-A177-3AD203B41FA5}">
                      <a16:colId xmlns:a16="http://schemas.microsoft.com/office/drawing/2014/main" val="20003"/>
                    </a:ext>
                  </a:extLst>
                </a:gridCol>
                <a:gridCol w="287138">
                  <a:extLst>
                    <a:ext uri="{9D8B030D-6E8A-4147-A177-3AD203B41FA5}">
                      <a16:colId xmlns:a16="http://schemas.microsoft.com/office/drawing/2014/main" val="20004"/>
                    </a:ext>
                  </a:extLst>
                </a:gridCol>
              </a:tblGrid>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7192041" y="1456322"/>
            <a:ext cx="806175" cy="7866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24" name="Google Shape;1124;p99"/>
          <p:cNvPicPr preferRelativeResize="0"/>
          <p:nvPr/>
        </p:nvPicPr>
        <p:blipFill>
          <a:blip r:embed="rId3">
            <a:alphaModFix/>
          </a:blip>
          <a:stretch>
            <a:fillRect/>
          </a:stretch>
        </p:blipFill>
        <p:spPr>
          <a:xfrm>
            <a:off x="7355410" y="1559067"/>
            <a:ext cx="479438" cy="581138"/>
          </a:xfrm>
          <a:prstGeom prst="rect">
            <a:avLst/>
          </a:prstGeom>
          <a:noFill/>
          <a:ln>
            <a:noFill/>
          </a:ln>
        </p:spPr>
      </p:pic>
      <p:grpSp>
        <p:nvGrpSpPr>
          <p:cNvPr id="1125" name="Google Shape;1125;p99"/>
          <p:cNvGrpSpPr/>
          <p:nvPr/>
        </p:nvGrpSpPr>
        <p:grpSpPr>
          <a:xfrm>
            <a:off x="959710" y="1446544"/>
            <a:ext cx="806175" cy="2523352"/>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3567421" y="1975780"/>
            <a:ext cx="1612502" cy="1595779"/>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cxnSp>
        <p:nvCxnSpPr>
          <p:cNvPr id="1136" name="Google Shape;1136;p99"/>
          <p:cNvCxnSpPr/>
          <p:nvPr/>
        </p:nvCxnSpPr>
        <p:spPr>
          <a:xfrm rot="10800000" flipH="1">
            <a:off x="1906041" y="3073979"/>
            <a:ext cx="1521225" cy="815625"/>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1971291" y="1750481"/>
            <a:ext cx="1460700" cy="72405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5354504" y="2736731"/>
            <a:ext cx="1348200" cy="45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805022" y="23684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BUSINESS</a:t>
            </a:r>
            <a:endParaRPr sz="750">
              <a:solidFill>
                <a:schemeClr val="accent3"/>
              </a:solidFill>
              <a:latin typeface="DM Mono Medium"/>
              <a:ea typeface="DM Mono Medium"/>
              <a:cs typeface="DM Mono Medium"/>
              <a:sym typeface="DM Mono Medium"/>
            </a:endParaRPr>
          </a:p>
        </p:txBody>
      </p:sp>
      <p:sp>
        <p:nvSpPr>
          <p:cNvPr id="1140" name="Google Shape;1140;p99"/>
          <p:cNvSpPr/>
          <p:nvPr/>
        </p:nvSpPr>
        <p:spPr>
          <a:xfrm>
            <a:off x="805022" y="264043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REVIEWS</a:t>
            </a:r>
            <a:endParaRPr sz="750">
              <a:solidFill>
                <a:schemeClr val="accent3"/>
              </a:solidFill>
              <a:latin typeface="DM Mono Medium"/>
              <a:ea typeface="DM Mono Medium"/>
              <a:cs typeface="DM Mono Medium"/>
              <a:sym typeface="DM Mono Medium"/>
            </a:endParaRPr>
          </a:p>
        </p:txBody>
      </p:sp>
      <p:sp>
        <p:nvSpPr>
          <p:cNvPr id="1141" name="Google Shape;1141;p99"/>
          <p:cNvSpPr/>
          <p:nvPr/>
        </p:nvSpPr>
        <p:spPr>
          <a:xfrm>
            <a:off x="805022" y="29123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TIPS</a:t>
            </a:r>
            <a:endParaRPr sz="750">
              <a:solidFill>
                <a:schemeClr val="accent3"/>
              </a:solidFill>
              <a:latin typeface="DM Mono Medium"/>
              <a:ea typeface="DM Mono Medium"/>
              <a:cs typeface="DM Mono Medium"/>
              <a:sym typeface="DM Mono Medium"/>
            </a:endParaRPr>
          </a:p>
        </p:txBody>
      </p:sp>
      <p:sp>
        <p:nvSpPr>
          <p:cNvPr id="1142" name="Google Shape;1142;p99"/>
          <p:cNvSpPr/>
          <p:nvPr/>
        </p:nvSpPr>
        <p:spPr>
          <a:xfrm>
            <a:off x="805022" y="4259081"/>
            <a:ext cx="1115550"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CHECKINS</a:t>
            </a:r>
            <a:endParaRPr sz="750">
              <a:solidFill>
                <a:schemeClr val="accent1"/>
              </a:solidFill>
              <a:latin typeface="DM Mono Medium"/>
              <a:ea typeface="DM Mono Medium"/>
              <a:cs typeface="DM Mono Medium"/>
              <a:sym typeface="DM Mono Medium"/>
            </a:endParaRPr>
          </a:p>
        </p:txBody>
      </p:sp>
      <p:sp>
        <p:nvSpPr>
          <p:cNvPr id="1143" name="Google Shape;1143;p99"/>
          <p:cNvSpPr/>
          <p:nvPr/>
        </p:nvSpPr>
        <p:spPr>
          <a:xfrm>
            <a:off x="6903347" y="3782700"/>
            <a:ext cx="1435725"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pandemic_recovery</a:t>
            </a:r>
            <a:endParaRPr sz="75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4576048" y="1948433"/>
            <a:ext cx="451418" cy="351617"/>
          </a:xfrm>
          <a:prstGeom prst="rect">
            <a:avLst/>
          </a:prstGeom>
          <a:noFill/>
          <a:ln>
            <a:noFill/>
          </a:ln>
        </p:spPr>
      </p:pic>
      <p:sp>
        <p:nvSpPr>
          <p:cNvPr id="1145" name="Google Shape;1145;p9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31" name="Google Shape;1144;p99">
            <a:extLst>
              <a:ext uri="{FF2B5EF4-FFF2-40B4-BE49-F238E27FC236}">
                <a16:creationId xmlns:a16="http://schemas.microsoft.com/office/drawing/2014/main" id="{3816D147-450E-8198-6025-EB3D21A97CBC}"/>
              </a:ext>
            </a:extLst>
          </p:cNvPr>
          <p:cNvPicPr preferRelativeResize="0"/>
          <p:nvPr/>
        </p:nvPicPr>
        <p:blipFill>
          <a:blip r:embed="rId6">
            <a:alphaModFix/>
          </a:blip>
          <a:stretch>
            <a:fillRect/>
          </a:stretch>
        </p:blipFill>
        <p:spPr>
          <a:xfrm rot="1182378">
            <a:off x="2204161" y="1673815"/>
            <a:ext cx="451418" cy="351617"/>
          </a:xfrm>
          <a:prstGeom prst="rect">
            <a:avLst/>
          </a:prstGeom>
          <a:noFill/>
          <a:ln>
            <a:noFill/>
          </a:ln>
        </p:spPr>
      </p:pic>
      <p:pic>
        <p:nvPicPr>
          <p:cNvPr id="32" name="Google Shape;1144;p99">
            <a:extLst>
              <a:ext uri="{FF2B5EF4-FFF2-40B4-BE49-F238E27FC236}">
                <a16:creationId xmlns:a16="http://schemas.microsoft.com/office/drawing/2014/main" id="{D1223294-28EB-B530-D94D-F7C8B1EDBA67}"/>
              </a:ext>
            </a:extLst>
          </p:cNvPr>
          <p:cNvPicPr preferRelativeResize="0"/>
          <p:nvPr/>
        </p:nvPicPr>
        <p:blipFill>
          <a:blip r:embed="rId6">
            <a:alphaModFix/>
          </a:blip>
          <a:stretch>
            <a:fillRect/>
          </a:stretch>
        </p:blipFill>
        <p:spPr>
          <a:xfrm rot="1182378">
            <a:off x="5794012" y="2519734"/>
            <a:ext cx="451418" cy="351617"/>
          </a:xfrm>
          <a:prstGeom prst="rect">
            <a:avLst/>
          </a:prstGeom>
          <a:noFill/>
          <a:ln>
            <a:noFill/>
          </a:ln>
        </p:spPr>
      </p:pic>
      <p:pic>
        <p:nvPicPr>
          <p:cNvPr id="33" name="Google Shape;1144;p99">
            <a:extLst>
              <a:ext uri="{FF2B5EF4-FFF2-40B4-BE49-F238E27FC236}">
                <a16:creationId xmlns:a16="http://schemas.microsoft.com/office/drawing/2014/main" id="{F70D1E94-03A9-4631-961E-4D851E59BBD5}"/>
              </a:ext>
            </a:extLst>
          </p:cNvPr>
          <p:cNvPicPr preferRelativeResize="0"/>
          <p:nvPr/>
        </p:nvPicPr>
        <p:blipFill>
          <a:blip r:embed="rId6">
            <a:alphaModFix/>
          </a:blip>
          <a:stretch>
            <a:fillRect/>
          </a:stretch>
        </p:blipFill>
        <p:spPr>
          <a:xfrm rot="1182378">
            <a:off x="7581865" y="2020506"/>
            <a:ext cx="451418" cy="351617"/>
          </a:xfrm>
          <a:prstGeom prst="rect">
            <a:avLst/>
          </a:prstGeom>
          <a:noFill/>
          <a:ln>
            <a:noFill/>
          </a:ln>
        </p:spPr>
      </p:pic>
      <p:pic>
        <p:nvPicPr>
          <p:cNvPr id="34" name="Google Shape;1144;p99">
            <a:extLst>
              <a:ext uri="{FF2B5EF4-FFF2-40B4-BE49-F238E27FC236}">
                <a16:creationId xmlns:a16="http://schemas.microsoft.com/office/drawing/2014/main" id="{B0D26D46-521B-67AD-7115-32804B2B4989}"/>
              </a:ext>
            </a:extLst>
          </p:cNvPr>
          <p:cNvPicPr preferRelativeResize="0"/>
          <p:nvPr/>
        </p:nvPicPr>
        <p:blipFill>
          <a:blip r:embed="rId6">
            <a:alphaModFix/>
          </a:blip>
          <a:stretch>
            <a:fillRect/>
          </a:stretch>
        </p:blipFill>
        <p:spPr>
          <a:xfrm rot="1182378">
            <a:off x="3826767" y="2802704"/>
            <a:ext cx="451418" cy="351617"/>
          </a:xfrm>
          <a:prstGeom prst="rect">
            <a:avLst/>
          </a:prstGeom>
          <a:noFill/>
          <a:ln>
            <a:noFill/>
          </a:ln>
        </p:spPr>
      </p:pic>
      <p:pic>
        <p:nvPicPr>
          <p:cNvPr id="35" name="Google Shape;1144;p99">
            <a:extLst>
              <a:ext uri="{FF2B5EF4-FFF2-40B4-BE49-F238E27FC236}">
                <a16:creationId xmlns:a16="http://schemas.microsoft.com/office/drawing/2014/main" id="{87159DD7-EA3B-C35E-F9BA-F802540A87CB}"/>
              </a:ext>
            </a:extLst>
          </p:cNvPr>
          <p:cNvPicPr preferRelativeResize="0"/>
          <p:nvPr/>
        </p:nvPicPr>
        <p:blipFill>
          <a:blip r:embed="rId6">
            <a:alphaModFix/>
          </a:blip>
          <a:stretch>
            <a:fillRect/>
          </a:stretch>
        </p:blipFill>
        <p:spPr>
          <a:xfrm rot="1182378">
            <a:off x="2411096" y="3395752"/>
            <a:ext cx="451418" cy="351617"/>
          </a:xfrm>
          <a:prstGeom prst="rect">
            <a:avLst/>
          </a:prstGeom>
          <a:noFill/>
          <a:ln>
            <a:noFill/>
          </a:ln>
        </p:spPr>
      </p:pic>
    </p:spTree>
    <p:extLst>
      <p:ext uri="{BB962C8B-B14F-4D97-AF65-F5344CB8AC3E}">
        <p14:creationId xmlns:p14="http://schemas.microsoft.com/office/powerpoint/2010/main" val="39656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2754572" y="1222874"/>
            <a:ext cx="1213875" cy="324855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Where’s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1143210" y="1145691"/>
            <a:ext cx="2363944" cy="3402916"/>
          </a:xfrm>
          <a:prstGeom prst="rect">
            <a:avLst/>
          </a:prstGeom>
          <a:noFill/>
          <a:ln>
            <a:noFill/>
          </a:ln>
        </p:spPr>
      </p:pic>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4828295" y="1453149"/>
            <a:ext cx="3301604"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947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5238510" y="-5204749"/>
            <a:ext cx="3559924" cy="9527003"/>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74" name="Google Shape;1174;p102"/>
          <p:cNvPicPr preferRelativeResize="0"/>
          <p:nvPr/>
        </p:nvPicPr>
        <p:blipFill>
          <a:blip r:embed="rId3">
            <a:alphaModFix/>
          </a:blip>
          <a:stretch>
            <a:fillRect/>
          </a:stretch>
        </p:blipFill>
        <p:spPr>
          <a:xfrm>
            <a:off x="1143210" y="-5431103"/>
            <a:ext cx="6932723" cy="9979710"/>
          </a:xfrm>
          <a:prstGeom prst="rect">
            <a:avLst/>
          </a:prstGeom>
          <a:noFill/>
          <a:ln>
            <a:noFill/>
          </a:ln>
        </p:spPr>
      </p:pic>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5341087" y="2959784"/>
            <a:ext cx="875639" cy="682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137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189</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8" name="5-Point Star 17">
            <a:extLst>
              <a:ext uri="{FF2B5EF4-FFF2-40B4-BE49-F238E27FC236}">
                <a16:creationId xmlns:a16="http://schemas.microsoft.com/office/drawing/2014/main" id="{7F53ADCF-53E7-F29C-3EF8-8EC02ECBCAD0}"/>
              </a:ext>
            </a:extLst>
          </p:cNvPr>
          <p:cNvSpPr/>
          <p:nvPr/>
        </p:nvSpPr>
        <p:spPr>
          <a:xfrm>
            <a:off x="1245253"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5-Point Star 18">
            <a:extLst>
              <a:ext uri="{FF2B5EF4-FFF2-40B4-BE49-F238E27FC236}">
                <a16:creationId xmlns:a16="http://schemas.microsoft.com/office/drawing/2014/main" id="{9359CBF8-D96E-A35C-6F0D-E284CDA36750}"/>
              </a:ext>
            </a:extLst>
          </p:cNvPr>
          <p:cNvSpPr/>
          <p:nvPr/>
        </p:nvSpPr>
        <p:spPr>
          <a:xfrm>
            <a:off x="2027920" y="214685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1" name="Graphic 20" descr="Checkbox Checked with solid fill">
            <a:extLst>
              <a:ext uri="{FF2B5EF4-FFF2-40B4-BE49-F238E27FC236}">
                <a16:creationId xmlns:a16="http://schemas.microsoft.com/office/drawing/2014/main" id="{020934EB-2DC1-CA15-8DBD-81ADF46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8998" y="1692301"/>
            <a:ext cx="346769" cy="346769"/>
          </a:xfrm>
          <a:prstGeom prst="rect">
            <a:avLst/>
          </a:prstGeom>
        </p:spPr>
      </p:pic>
      <p:pic>
        <p:nvPicPr>
          <p:cNvPr id="22" name="Graphic 21" descr="Checkbox Checked with solid fill">
            <a:extLst>
              <a:ext uri="{FF2B5EF4-FFF2-40B4-BE49-F238E27FC236}">
                <a16:creationId xmlns:a16="http://schemas.microsoft.com/office/drawing/2014/main" id="{F9013C90-9E11-B3D1-382D-5F5F73AC03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85502" y="2301318"/>
            <a:ext cx="346769" cy="346769"/>
          </a:xfrm>
          <a:prstGeom prst="rect">
            <a:avLst/>
          </a:prstGeom>
        </p:spPr>
      </p:pic>
      <p:sp>
        <p:nvSpPr>
          <p:cNvPr id="23" name="5-Point Star 22">
            <a:extLst>
              <a:ext uri="{FF2B5EF4-FFF2-40B4-BE49-F238E27FC236}">
                <a16:creationId xmlns:a16="http://schemas.microsoft.com/office/drawing/2014/main" id="{7DED7138-149D-346F-3995-D584E7220643}"/>
              </a:ext>
            </a:extLst>
          </p:cNvPr>
          <p:cNvSpPr/>
          <p:nvPr/>
        </p:nvSpPr>
        <p:spPr>
          <a:xfrm>
            <a:off x="5589863"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5-Point Star 23">
            <a:extLst>
              <a:ext uri="{FF2B5EF4-FFF2-40B4-BE49-F238E27FC236}">
                <a16:creationId xmlns:a16="http://schemas.microsoft.com/office/drawing/2014/main" id="{AEC02CDC-0F92-7EA9-F6B7-8EFAFB724136}"/>
              </a:ext>
            </a:extLst>
          </p:cNvPr>
          <p:cNvSpPr/>
          <p:nvPr/>
        </p:nvSpPr>
        <p:spPr>
          <a:xfrm>
            <a:off x="6422516" y="214685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5" name="Graphic 24" descr="Checkbox Checked with solid fill">
            <a:extLst>
              <a:ext uri="{FF2B5EF4-FFF2-40B4-BE49-F238E27FC236}">
                <a16:creationId xmlns:a16="http://schemas.microsoft.com/office/drawing/2014/main" id="{26F132C0-BB30-DFC7-4244-066089572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0051" y="1695367"/>
            <a:ext cx="346769" cy="346769"/>
          </a:xfrm>
          <a:prstGeom prst="rect">
            <a:avLst/>
          </a:prstGeom>
        </p:spPr>
      </p:pic>
      <p:pic>
        <p:nvPicPr>
          <p:cNvPr id="26" name="Graphic 25" descr="Checkbox Checked with solid fill">
            <a:extLst>
              <a:ext uri="{FF2B5EF4-FFF2-40B4-BE49-F238E27FC236}">
                <a16:creationId xmlns:a16="http://schemas.microsoft.com/office/drawing/2014/main" id="{2FD5F01C-5E17-06C7-337B-355EE9DB5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2947" y="2333212"/>
            <a:ext cx="346769" cy="346769"/>
          </a:xfrm>
          <a:prstGeom prst="rect">
            <a:avLst/>
          </a:prstGeom>
        </p:spPr>
      </p:pic>
      <p:sp>
        <p:nvSpPr>
          <p:cNvPr id="27" name="TextBox 26">
            <a:extLst>
              <a:ext uri="{FF2B5EF4-FFF2-40B4-BE49-F238E27FC236}">
                <a16:creationId xmlns:a16="http://schemas.microsoft.com/office/drawing/2014/main" id="{0FEEB19A-EAE8-B1CD-3D5A-F13A7006FBAC}"/>
              </a:ext>
            </a:extLst>
          </p:cNvPr>
          <p:cNvSpPr txBox="1"/>
          <p:nvPr/>
        </p:nvSpPr>
        <p:spPr>
          <a:xfrm>
            <a:off x="955348" y="2981739"/>
            <a:ext cx="2217274" cy="713400"/>
          </a:xfrm>
          <a:prstGeom prst="rect">
            <a:avLst/>
          </a:prstGeom>
          <a:noFill/>
        </p:spPr>
        <p:txBody>
          <a:bodyPr wrap="none" rtlCol="0">
            <a:spAutoFit/>
          </a:bodyPr>
          <a:lstStyle/>
          <a:p>
            <a:r>
              <a:rPr lang="en-US" sz="1200" dirty="0" err="1">
                <a:solidFill>
                  <a:schemeClr val="tx1"/>
                </a:solidFill>
                <a:latin typeface="DM Mono" panose="020B0509040201040103" pitchFamily="49" charset="77"/>
              </a:rPr>
              <a:t>num_checkins</a:t>
            </a:r>
            <a:r>
              <a:rPr lang="en-US" sz="1200" dirty="0">
                <a:solidFill>
                  <a:schemeClr val="tx1"/>
                </a:solidFill>
                <a:latin typeface="DM Mono" panose="020B0509040201040103" pitchFamily="49" charset="77"/>
              </a:rPr>
              <a:t>: 	 2</a:t>
            </a:r>
          </a:p>
          <a:p>
            <a:r>
              <a:rPr lang="en-US" sz="1200" dirty="0" err="1">
                <a:solidFill>
                  <a:schemeClr val="tx1"/>
                </a:solidFill>
                <a:latin typeface="DM Mono" panose="020B0509040201040103" pitchFamily="49" charset="77"/>
              </a:rPr>
              <a:t>num_reviews</a:t>
            </a:r>
            <a:r>
              <a:rPr lang="en-US" sz="1200" dirty="0">
                <a:solidFill>
                  <a:schemeClr val="tx1"/>
                </a:solidFill>
                <a:latin typeface="DM Mono" panose="020B0509040201040103" pitchFamily="49" charset="77"/>
              </a:rPr>
              <a:t>:	 2</a:t>
            </a:r>
          </a:p>
          <a:p>
            <a:pPr>
              <a:lnSpc>
                <a:spcPct val="150000"/>
              </a:lnSpc>
            </a:pPr>
            <a:r>
              <a:rPr lang="en-US" sz="1200" dirty="0" err="1">
                <a:solidFill>
                  <a:schemeClr val="tx1"/>
                </a:solidFill>
                <a:latin typeface="DM Mono" panose="020B0509040201040103" pitchFamily="49" charset="77"/>
              </a:rPr>
              <a:t>num_interactions</a:t>
            </a:r>
            <a:r>
              <a:rPr lang="en-US" sz="1200" dirty="0">
                <a:solidFill>
                  <a:schemeClr val="tx1"/>
                </a:solidFill>
                <a:latin typeface="DM Mono" panose="020B0509040201040103" pitchFamily="49" charset="77"/>
              </a:rPr>
              <a:t>:	 4</a:t>
            </a:r>
          </a:p>
        </p:txBody>
      </p:sp>
      <p:cxnSp>
        <p:nvCxnSpPr>
          <p:cNvPr id="29" name="Straight Connector 28">
            <a:extLst>
              <a:ext uri="{FF2B5EF4-FFF2-40B4-BE49-F238E27FC236}">
                <a16:creationId xmlns:a16="http://schemas.microsoft.com/office/drawing/2014/main" id="{17FDCE66-2B23-D44E-4BFC-D7C224AF403B}"/>
              </a:ext>
            </a:extLst>
          </p:cNvPr>
          <p:cNvCxnSpPr/>
          <p:nvPr/>
        </p:nvCxnSpPr>
        <p:spPr>
          <a:xfrm>
            <a:off x="955348" y="3436454"/>
            <a:ext cx="1652135" cy="0"/>
          </a:xfrm>
          <a:prstGeom prst="line">
            <a:avLst/>
          </a:prstGeom>
        </p:spPr>
        <p:style>
          <a:lnRef idx="1">
            <a:schemeClr val="dk1"/>
          </a:lnRef>
          <a:fillRef idx="0">
            <a:schemeClr val="dk1"/>
          </a:fillRef>
          <a:effectRef idx="0">
            <a:schemeClr val="dk1"/>
          </a:effectRef>
          <a:fontRef idx="minor">
            <a:schemeClr val="tx1"/>
          </a:fontRef>
        </p:style>
      </p:cxnSp>
      <p:pic>
        <p:nvPicPr>
          <p:cNvPr id="31" name="Graphic 30" descr="Add with solid fill">
            <a:extLst>
              <a:ext uri="{FF2B5EF4-FFF2-40B4-BE49-F238E27FC236}">
                <a16:creationId xmlns:a16="http://schemas.microsoft.com/office/drawing/2014/main" id="{995C6242-020E-3DBA-1761-79714EE984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927" y="3225083"/>
            <a:ext cx="203597" cy="203597"/>
          </a:xfrm>
          <a:prstGeom prst="rect">
            <a:avLst/>
          </a:prstGeom>
        </p:spPr>
      </p:pic>
      <p:sp>
        <p:nvSpPr>
          <p:cNvPr id="32" name="TextBox 31">
            <a:extLst>
              <a:ext uri="{FF2B5EF4-FFF2-40B4-BE49-F238E27FC236}">
                <a16:creationId xmlns:a16="http://schemas.microsoft.com/office/drawing/2014/main" id="{8098F823-BDB2-0AE9-527E-14526A3E8481}"/>
              </a:ext>
            </a:extLst>
          </p:cNvPr>
          <p:cNvSpPr txBox="1"/>
          <p:nvPr/>
        </p:nvSpPr>
        <p:spPr>
          <a:xfrm>
            <a:off x="5494960" y="2981739"/>
            <a:ext cx="2217274" cy="713400"/>
          </a:xfrm>
          <a:prstGeom prst="rect">
            <a:avLst/>
          </a:prstGeom>
          <a:noFill/>
        </p:spPr>
        <p:txBody>
          <a:bodyPr wrap="none" rtlCol="0">
            <a:spAutoFit/>
          </a:bodyPr>
          <a:lstStyle/>
          <a:p>
            <a:r>
              <a:rPr lang="en-US" sz="1200" dirty="0" err="1">
                <a:solidFill>
                  <a:schemeClr val="tx1"/>
                </a:solidFill>
                <a:latin typeface="DM Mono" panose="020B0509040201040103" pitchFamily="49" charset="77"/>
              </a:rPr>
              <a:t>num_checkins</a:t>
            </a:r>
            <a:r>
              <a:rPr lang="en-US" sz="1200" dirty="0">
                <a:solidFill>
                  <a:schemeClr val="tx1"/>
                </a:solidFill>
                <a:latin typeface="DM Mono" panose="020B0509040201040103" pitchFamily="49" charset="77"/>
              </a:rPr>
              <a:t>: 	 2</a:t>
            </a:r>
          </a:p>
          <a:p>
            <a:r>
              <a:rPr lang="en-US" sz="1200" dirty="0" err="1">
                <a:solidFill>
                  <a:schemeClr val="tx1"/>
                </a:solidFill>
                <a:latin typeface="DM Mono" panose="020B0509040201040103" pitchFamily="49" charset="77"/>
              </a:rPr>
              <a:t>num_reviews</a:t>
            </a:r>
            <a:r>
              <a:rPr lang="en-US" sz="1200" dirty="0">
                <a:solidFill>
                  <a:schemeClr val="tx1"/>
                </a:solidFill>
                <a:latin typeface="DM Mono" panose="020B0509040201040103" pitchFamily="49" charset="77"/>
              </a:rPr>
              <a:t>:	 1</a:t>
            </a:r>
          </a:p>
          <a:p>
            <a:pPr>
              <a:lnSpc>
                <a:spcPct val="150000"/>
              </a:lnSpc>
            </a:pPr>
            <a:r>
              <a:rPr lang="en-US" sz="1200" dirty="0" err="1">
                <a:solidFill>
                  <a:schemeClr val="tx1"/>
                </a:solidFill>
                <a:latin typeface="DM Mono" panose="020B0509040201040103" pitchFamily="49" charset="77"/>
              </a:rPr>
              <a:t>num_interactions</a:t>
            </a:r>
            <a:r>
              <a:rPr lang="en-US" sz="1200" dirty="0">
                <a:solidFill>
                  <a:schemeClr val="tx1"/>
                </a:solidFill>
                <a:latin typeface="DM Mono" panose="020B0509040201040103" pitchFamily="49" charset="77"/>
              </a:rPr>
              <a:t>:	 3</a:t>
            </a:r>
          </a:p>
        </p:txBody>
      </p:sp>
      <p:cxnSp>
        <p:nvCxnSpPr>
          <p:cNvPr id="33" name="Straight Connector 32">
            <a:extLst>
              <a:ext uri="{FF2B5EF4-FFF2-40B4-BE49-F238E27FC236}">
                <a16:creationId xmlns:a16="http://schemas.microsoft.com/office/drawing/2014/main" id="{951E22A2-BFD6-D5EF-3A12-9FF345E806E1}"/>
              </a:ext>
            </a:extLst>
          </p:cNvPr>
          <p:cNvCxnSpPr/>
          <p:nvPr/>
        </p:nvCxnSpPr>
        <p:spPr>
          <a:xfrm>
            <a:off x="5494961" y="3436454"/>
            <a:ext cx="1652135" cy="0"/>
          </a:xfrm>
          <a:prstGeom prst="line">
            <a:avLst/>
          </a:prstGeom>
        </p:spPr>
        <p:style>
          <a:lnRef idx="1">
            <a:schemeClr val="dk1"/>
          </a:lnRef>
          <a:fillRef idx="0">
            <a:schemeClr val="dk1"/>
          </a:fillRef>
          <a:effectRef idx="0">
            <a:schemeClr val="dk1"/>
          </a:effectRef>
          <a:fontRef idx="minor">
            <a:schemeClr val="tx1"/>
          </a:fontRef>
        </p:style>
      </p:cxnSp>
      <p:pic>
        <p:nvPicPr>
          <p:cNvPr id="34" name="Graphic 33" descr="Add with solid fill">
            <a:extLst>
              <a:ext uri="{FF2B5EF4-FFF2-40B4-BE49-F238E27FC236}">
                <a16:creationId xmlns:a16="http://schemas.microsoft.com/office/drawing/2014/main" id="{13D6F26D-D796-4A55-831D-4D5CED00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85540" y="3225083"/>
            <a:ext cx="203597" cy="203597"/>
          </a:xfrm>
          <a:prstGeom prst="rect">
            <a:avLst/>
          </a:prstGeom>
        </p:spPr>
      </p:pic>
      <p:sp>
        <p:nvSpPr>
          <p:cNvPr id="35" name="5-Point Star 34">
            <a:extLst>
              <a:ext uri="{FF2B5EF4-FFF2-40B4-BE49-F238E27FC236}">
                <a16:creationId xmlns:a16="http://schemas.microsoft.com/office/drawing/2014/main" id="{9687FCCD-4419-437E-A87E-E334232F73E5}"/>
              </a:ext>
            </a:extLst>
          </p:cNvPr>
          <p:cNvSpPr/>
          <p:nvPr/>
        </p:nvSpPr>
        <p:spPr>
          <a:xfrm>
            <a:off x="1680090" y="2384009"/>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6" name="5-Point Star 35">
            <a:extLst>
              <a:ext uri="{FF2B5EF4-FFF2-40B4-BE49-F238E27FC236}">
                <a16:creationId xmlns:a16="http://schemas.microsoft.com/office/drawing/2014/main" id="{2FEDEC51-5BAB-64CE-0EC8-144861B976FF}"/>
              </a:ext>
            </a:extLst>
          </p:cNvPr>
          <p:cNvSpPr/>
          <p:nvPr/>
        </p:nvSpPr>
        <p:spPr>
          <a:xfrm>
            <a:off x="6175528"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1396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childTnLst>
                          </p:cTn>
                        </p:par>
                        <p:par>
                          <p:cTn id="30" fill="hold">
                            <p:stCondLst>
                              <p:cond delay="10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par>
                          <p:cTn id="43" fill="hold">
                            <p:stCondLst>
                              <p:cond delay="1500"/>
                            </p:stCondLst>
                            <p:childTnLst>
                              <p:par>
                                <p:cTn id="44" presetID="49" presetClass="entr" presetSubtype="0" decel="10000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2000"/>
                            </p:stCondLst>
                            <p:childTnLst>
                              <p:par>
                                <p:cTn id="57" presetID="49" presetClass="entr" presetSubtype="0" decel="10000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 calcmode="lin" valueType="num">
                                      <p:cBhvr>
                                        <p:cTn id="61" dur="500" fill="hold"/>
                                        <p:tgtEl>
                                          <p:spTgt spid="22"/>
                                        </p:tgtEl>
                                        <p:attrNameLst>
                                          <p:attrName>style.rotation</p:attrName>
                                        </p:attrNameLst>
                                      </p:cBhvr>
                                      <p:tavLst>
                                        <p:tav tm="0">
                                          <p:val>
                                            <p:fltVal val="360"/>
                                          </p:val>
                                        </p:tav>
                                        <p:tav tm="100000">
                                          <p:val>
                                            <p:fltVal val="0"/>
                                          </p:val>
                                        </p:tav>
                                      </p:tavLst>
                                    </p:anim>
                                    <p:animEffect transition="in" filter="fade">
                                      <p:cBhvr>
                                        <p:cTn id="62" dur="500"/>
                                        <p:tgtEl>
                                          <p:spTgt spid="22"/>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style.rotation</p:attrName>
                                        </p:attrNameLst>
                                      </p:cBhvr>
                                      <p:tavLst>
                                        <p:tav tm="0">
                                          <p:val>
                                            <p:fltVal val="360"/>
                                          </p:val>
                                        </p:tav>
                                        <p:tav tm="100000">
                                          <p:val>
                                            <p:fltVal val="0"/>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nodeType="clickEffect">
                                  <p:stCondLst>
                                    <p:cond delay="0"/>
                                  </p:stCondLst>
                                  <p:childTnLst>
                                    <p:animEffect transition="out" filter="fade">
                                      <p:cBhvr>
                                        <p:cTn id="88" dur="500" tmFilter="0, 0; .2, .5; .8, .5; 1, 0"/>
                                        <p:tgtEl>
                                          <p:spTgt spid="21"/>
                                        </p:tgtEl>
                                      </p:cBhvr>
                                    </p:animEffect>
                                    <p:animScale>
                                      <p:cBhvr>
                                        <p:cTn id="89" dur="250" autoRev="1" fill="hold"/>
                                        <p:tgtEl>
                                          <p:spTgt spid="2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22"/>
                                        </p:tgtEl>
                                      </p:cBhvr>
                                    </p:animEffect>
                                    <p:animScale>
                                      <p:cBhvr>
                                        <p:cTn id="92" dur="250" autoRev="1" fill="hold"/>
                                        <p:tgtEl>
                                          <p:spTgt spid="22"/>
                                        </p:tgtEl>
                                      </p:cBhvr>
                                      <p:by x="105000" y="105000"/>
                                    </p:animScale>
                                  </p:childTnLst>
                                </p:cTn>
                              </p:par>
                              <p:par>
                                <p:cTn id="93" presetID="26" presetClass="emph" presetSubtype="0" fill="hold" grpId="1" nodeType="withEffect">
                                  <p:stCondLst>
                                    <p:cond delay="0"/>
                                  </p:stCondLst>
                                  <p:childTnLst>
                                    <p:animEffect transition="out" filter="fade">
                                      <p:cBhvr>
                                        <p:cTn id="94" dur="500" tmFilter="0, 0; .2, .5; .8, .5; 1, 0"/>
                                        <p:tgtEl>
                                          <p:spTgt spid="35"/>
                                        </p:tgtEl>
                                      </p:cBhvr>
                                    </p:animEffect>
                                    <p:animScale>
                                      <p:cBhvr>
                                        <p:cTn id="95" dur="250" autoRev="1" fill="hold"/>
                                        <p:tgtEl>
                                          <p:spTgt spid="35"/>
                                        </p:tgtEl>
                                      </p:cBhvr>
                                      <p:by x="105000" y="105000"/>
                                    </p:animScale>
                                  </p:childTnLst>
                                </p:cTn>
                              </p:par>
                              <p:par>
                                <p:cTn id="96" presetID="26" presetClass="emph" presetSubtype="0" fill="hold" grpId="1" nodeType="withEffect">
                                  <p:stCondLst>
                                    <p:cond delay="0"/>
                                  </p:stCondLst>
                                  <p:childTnLst>
                                    <p:animEffect transition="out" filter="fade">
                                      <p:cBhvr>
                                        <p:cTn id="97" dur="500" tmFilter="0, 0; .2, .5; .8, .5; 1, 0"/>
                                        <p:tgtEl>
                                          <p:spTgt spid="18"/>
                                        </p:tgtEl>
                                      </p:cBhvr>
                                    </p:animEffect>
                                    <p:animScale>
                                      <p:cBhvr>
                                        <p:cTn id="98" dur="250" autoRev="1" fill="hold"/>
                                        <p:tgtEl>
                                          <p:spTgt spid="1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25"/>
                                        </p:tgtEl>
                                      </p:cBhvr>
                                    </p:animEffect>
                                    <p:animScale>
                                      <p:cBhvr>
                                        <p:cTn id="103" dur="250" autoRev="1" fill="hold"/>
                                        <p:tgtEl>
                                          <p:spTgt spid="25"/>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26"/>
                                        </p:tgtEl>
                                      </p:cBhvr>
                                    </p:animEffect>
                                    <p:animScale>
                                      <p:cBhvr>
                                        <p:cTn id="106" dur="250" autoRev="1" fill="hold"/>
                                        <p:tgtEl>
                                          <p:spTgt spid="26"/>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1" nodeType="clickEffect">
                                  <p:stCondLst>
                                    <p:cond delay="0"/>
                                  </p:stCondLst>
                                  <p:childTnLst>
                                    <p:animEffect transition="out" filter="fade">
                                      <p:cBhvr>
                                        <p:cTn id="110" dur="500" tmFilter="0, 0; .2, .5; .8, .5; 1, 0"/>
                                        <p:tgtEl>
                                          <p:spTgt spid="24"/>
                                        </p:tgtEl>
                                      </p:cBhvr>
                                    </p:animEffect>
                                    <p:animScale>
                                      <p:cBhvr>
                                        <p:cTn id="1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3" grpId="0" animBg="1"/>
      <p:bldP spid="24" grpId="0" animBg="1"/>
      <p:bldP spid="24" grpId="1" animBg="1"/>
      <p:bldP spid="27" grpId="0"/>
      <p:bldP spid="32" grpId="0"/>
      <p:bldP spid="35" grpId="0" animBg="1"/>
      <p:bldP spid="35" grpId="1" animBg="1"/>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a:t>
            </a:fld>
            <a:endParaRPr dirty="0"/>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412" y="1804318"/>
            <a:ext cx="1246460" cy="1246460"/>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475605"/>
            <a:ext cx="1246460" cy="1246460"/>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1804318"/>
            <a:ext cx="1246460" cy="1246460"/>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3133030"/>
            <a:ext cx="1246460" cy="1246460"/>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1868872" y="2427548"/>
            <a:ext cx="2020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1868872" y="1098835"/>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1868872" y="2427548"/>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5304600" y="925710"/>
            <a:ext cx="2887329" cy="369332"/>
          </a:xfrm>
          <a:prstGeom prst="rect">
            <a:avLst/>
          </a:prstGeom>
          <a:noFill/>
        </p:spPr>
        <p:txBody>
          <a:bodyPr wrap="none" rtlCol="0">
            <a:spAutoFit/>
          </a:bodyPr>
          <a:lstStyle/>
          <a:p>
            <a:r>
              <a:rPr lang="en-US" sz="18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5304600" y="2254423"/>
            <a:ext cx="1021433" cy="369332"/>
          </a:xfrm>
          <a:prstGeom prst="rect">
            <a:avLst/>
          </a:prstGeom>
          <a:noFill/>
        </p:spPr>
        <p:txBody>
          <a:bodyPr wrap="none" rtlCol="0">
            <a:spAutoFit/>
          </a:bodyPr>
          <a:lstStyle/>
          <a:p>
            <a:r>
              <a:rPr lang="en-US" sz="18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5304600" y="3583136"/>
            <a:ext cx="1810111" cy="369332"/>
          </a:xfrm>
          <a:prstGeom prst="rect">
            <a:avLst/>
          </a:prstGeom>
          <a:noFill/>
        </p:spPr>
        <p:txBody>
          <a:bodyPr wrap="none" rtlCol="0">
            <a:spAutoFit/>
          </a:bodyPr>
          <a:lstStyle/>
          <a:p>
            <a:r>
              <a:rPr lang="en-US" sz="18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18486" y="3223883"/>
            <a:ext cx="2528257" cy="923330"/>
          </a:xfrm>
          <a:prstGeom prst="rect">
            <a:avLst/>
          </a:prstGeom>
          <a:noFill/>
        </p:spPr>
        <p:txBody>
          <a:bodyPr wrap="none" rtlCol="0">
            <a:spAutoFit/>
          </a:bodyPr>
          <a:lstStyle/>
          <a:p>
            <a:pPr algn="ctr"/>
            <a:r>
              <a:rPr lang="en-US" sz="1800" dirty="0">
                <a:latin typeface="DM Sans" pitchFamily="2" charset="77"/>
              </a:rPr>
              <a:t>The </a:t>
            </a:r>
          </a:p>
          <a:p>
            <a:pPr algn="ctr"/>
            <a:r>
              <a:rPr lang="en-US" sz="1800" dirty="0" err="1">
                <a:latin typeface="DM Mono" panose="020B0509040201040103" pitchFamily="49" charset="77"/>
                <a:cs typeface="Courier New" panose="02070309020205020404" pitchFamily="49" charset="0"/>
              </a:rPr>
              <a:t>pandemic_recovery</a:t>
            </a:r>
            <a:endParaRPr lang="en-US" sz="1800" dirty="0">
              <a:latin typeface="DM Mono" panose="020B0509040201040103" pitchFamily="49" charset="77"/>
              <a:cs typeface="Courier New" panose="02070309020205020404" pitchFamily="49" charset="0"/>
            </a:endParaRPr>
          </a:p>
          <a:p>
            <a:pPr algn="ctr"/>
            <a:r>
              <a:rPr lang="en-US" sz="18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80" name="Google Shape;880;p80"/>
          <p:cNvSpPr txBox="1">
            <a:spLocks noGrp="1"/>
          </p:cNvSpPr>
          <p:nvPr>
            <p:ph type="title"/>
          </p:nvPr>
        </p:nvSpPr>
        <p:spPr>
          <a:prstGeom prst="rect">
            <a:avLst/>
          </a:prstGeom>
        </p:spPr>
        <p:txBody>
          <a:bodyPr spcFirstLastPara="1" wrap="square" lIns="0" tIns="0" rIns="0" bIns="0" anchor="ctr" anchorCtr="0">
            <a:noAutofit/>
          </a:bodyPr>
          <a:lstStyle/>
          <a:p>
            <a:r>
              <a:rPr lang="en"/>
              <a:t>DBT Tests</a:t>
            </a:r>
            <a:endParaRPr/>
          </a:p>
          <a:p>
            <a:r>
              <a:rPr lang="en" sz="1350">
                <a:solidFill>
                  <a:srgbClr val="808080"/>
                </a:solidFill>
              </a:rPr>
              <a:t>(Data Build Tool)</a:t>
            </a:r>
            <a:endParaRPr sz="1350">
              <a:solidFill>
                <a:srgbClr val="808080"/>
              </a:solidFill>
            </a:endParaRPr>
          </a:p>
        </p:txBody>
      </p:sp>
      <p:sp>
        <p:nvSpPr>
          <p:cNvPr id="881" name="Google Shape;881;p80"/>
          <p:cNvSpPr txBox="1">
            <a:spLocks noGrp="1"/>
          </p:cNvSpPr>
          <p:nvPr>
            <p:ph type="subTitle" idx="1"/>
          </p:nvPr>
        </p:nvSpPr>
        <p:spPr>
          <a:xfrm>
            <a:off x="574798" y="1052477"/>
            <a:ext cx="7994475" cy="437625"/>
          </a:xfrm>
          <a:prstGeom prst="rect">
            <a:avLst/>
          </a:prstGeom>
        </p:spPr>
        <p:txBody>
          <a:bodyPr spcFirstLastPara="1" wrap="square" lIns="0" tIns="0" rIns="0" bIns="0" anchor="t" anchorCtr="0">
            <a:noAutofit/>
          </a:bodyPr>
          <a:lstStyle/>
          <a:p>
            <a:pPr marL="0" indent="0"/>
            <a:r>
              <a:rPr lang="en"/>
              <a:t>Ensure our code behaves as expected in production</a:t>
            </a:r>
            <a:endParaRPr/>
          </a:p>
        </p:txBody>
      </p:sp>
      <p:sp>
        <p:nvSpPr>
          <p:cNvPr id="882" name="Google Shape;882;p80"/>
          <p:cNvSpPr txBox="1">
            <a:spLocks noGrp="1"/>
          </p:cNvSpPr>
          <p:nvPr>
            <p:ph type="body" idx="2"/>
          </p:nvPr>
        </p:nvSpPr>
        <p:spPr>
          <a:xfrm>
            <a:off x="574782" y="1962994"/>
            <a:ext cx="3665250" cy="2007000"/>
          </a:xfrm>
          <a:prstGeom prst="rect">
            <a:avLst/>
          </a:prstGeom>
        </p:spPr>
        <p:txBody>
          <a:bodyPr spcFirstLastPara="1" wrap="square" lIns="0" tIns="0" rIns="0" bIns="0" anchor="t" anchorCtr="0">
            <a:noAutofit/>
          </a:bodyPr>
          <a:lstStyle/>
          <a:p>
            <a:pPr marL="0" indent="0">
              <a:lnSpc>
                <a:spcPct val="100000"/>
              </a:lnSpc>
              <a:spcBef>
                <a:spcPts val="0"/>
              </a:spcBef>
              <a:buNone/>
            </a:pPr>
            <a:r>
              <a:rPr lang="en" sz="1500" dirty="0">
                <a:solidFill>
                  <a:schemeClr val="accent1"/>
                </a:solidFill>
                <a:ea typeface="Courier New"/>
                <a:cs typeface="Courier New"/>
                <a:sym typeface="Courier New"/>
              </a:rPr>
              <a:t>Generic Test:</a:t>
            </a:r>
            <a:endParaRPr sz="1725" dirty="0">
              <a:solidFill>
                <a:schemeClr val="accent1"/>
              </a:solidFill>
              <a:ea typeface="Courier New"/>
              <a:cs typeface="Courier New"/>
              <a:sym typeface="Courier New"/>
            </a:endParaRPr>
          </a:p>
          <a:p>
            <a:pPr marL="0" indent="0">
              <a:lnSpc>
                <a:spcPct val="100000"/>
              </a:lnSpc>
              <a:spcBef>
                <a:spcPts val="0"/>
              </a:spcBef>
              <a:buNone/>
            </a:pPr>
            <a:endParaRPr sz="1200" dirty="0">
              <a:solidFill>
                <a:srgbClr val="FFCB8B"/>
              </a:solidFill>
              <a:ea typeface="Courier New"/>
              <a:cs typeface="Courier New"/>
              <a:sym typeface="Courier New"/>
            </a:endParaRPr>
          </a:p>
          <a:p>
            <a:pPr marL="0" indent="0">
              <a:lnSpc>
                <a:spcPct val="100000"/>
              </a:lnSpc>
              <a:spcBef>
                <a:spcPts val="0"/>
              </a:spcBef>
              <a:buNone/>
            </a:pPr>
            <a:r>
              <a:rPr lang="en" sz="1200" dirty="0">
                <a:solidFill>
                  <a:schemeClr val="accent3"/>
                </a:solidFill>
                <a:ea typeface="Courier New"/>
                <a:cs typeface="Courier New"/>
                <a:sym typeface="Courier New"/>
              </a:rPr>
              <a:t>models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name</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err="1">
                <a:solidFill>
                  <a:schemeClr val="dk2"/>
                </a:solidFill>
                <a:ea typeface="Courier New"/>
                <a:cs typeface="Courier New"/>
                <a:sym typeface="Courier New"/>
              </a:rPr>
              <a:t>pandemic_recovery</a:t>
            </a:r>
            <a:endParaRPr sz="1200" dirty="0">
              <a:solidFill>
                <a:schemeClr val="dk2"/>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columns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name</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err="1">
                <a:solidFill>
                  <a:schemeClr val="dk2"/>
                </a:solidFill>
                <a:ea typeface="Courier New"/>
                <a:cs typeface="Courier New"/>
                <a:sym typeface="Courier New"/>
              </a:rPr>
              <a:t>business_id</a:t>
            </a:r>
            <a:endParaRPr sz="1200" dirty="0">
              <a:solidFill>
                <a:schemeClr val="dk2"/>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tests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indent="342900">
              <a:lnSpc>
                <a:spcPct val="100000"/>
              </a:lnSpc>
              <a:spcBef>
                <a:spcPts val="0"/>
              </a:spcBef>
              <a:buNone/>
            </a:pPr>
            <a:r>
              <a:rPr lang="en" sz="1200" dirty="0">
                <a:solidFill>
                  <a:srgbClr val="C792EA"/>
                </a:solidFill>
                <a:ea typeface="Courier New"/>
                <a:cs typeface="Courier New"/>
                <a:sym typeface="Courier New"/>
              </a:rPr>
              <a:t>-</a:t>
            </a:r>
            <a:r>
              <a:rPr lang="en" sz="1200" dirty="0">
                <a:solidFill>
                  <a:srgbClr val="D6DEEB"/>
                </a:solidFill>
                <a:uFill>
                  <a:noFill/>
                </a:uFill>
                <a:ea typeface="Courier New"/>
                <a:cs typeface="Courier New"/>
                <a:sym typeface="Courier New"/>
                <a:hlinkClick r:id="rId3">
                  <a:extLst>
                    <a:ext uri="{A12FA001-AC4F-418D-AE19-62706E023703}">
                      <ahyp:hlinkClr xmlns:ahyp="http://schemas.microsoft.com/office/drawing/2018/hyperlinkcolor" val="tx"/>
                    </a:ext>
                  </a:extLst>
                </a:hlinkClick>
              </a:rPr>
              <a:t> </a:t>
            </a:r>
            <a:r>
              <a:rPr lang="en" sz="1200" dirty="0" err="1">
                <a:ea typeface="Courier New"/>
                <a:cs typeface="Courier New"/>
                <a:sym typeface="Courier New"/>
              </a:rPr>
              <a:t>not_null</a:t>
            </a:r>
            <a:endParaRPr sz="1200" dirty="0">
              <a:ea typeface="Courier New"/>
              <a:cs typeface="Courier New"/>
              <a:sym typeface="Courier New"/>
            </a:endParaRPr>
          </a:p>
          <a:p>
            <a:pPr indent="342900">
              <a:lnSpc>
                <a:spcPct val="100000"/>
              </a:lnSpc>
              <a:spcBef>
                <a:spcPts val="0"/>
              </a:spcBef>
              <a:buNone/>
            </a:pPr>
            <a:r>
              <a:rPr lang="en" sz="1200" dirty="0">
                <a:solidFill>
                  <a:srgbClr val="C792EA"/>
                </a:solidFill>
                <a:ea typeface="Courier New"/>
                <a:cs typeface="Courier New"/>
                <a:sym typeface="Courier New"/>
              </a:rPr>
              <a:t>-</a:t>
            </a:r>
            <a:r>
              <a:rPr lang="en" sz="1200" dirty="0">
                <a:ea typeface="Courier New"/>
                <a:cs typeface="Courier New"/>
                <a:sym typeface="Courier New"/>
              </a:rPr>
              <a:t> unique</a:t>
            </a:r>
            <a:endParaRPr sz="1200" dirty="0">
              <a:ea typeface="Courier New"/>
              <a:cs typeface="Courier New"/>
              <a:sym typeface="Courier New"/>
            </a:endParaRPr>
          </a:p>
          <a:p>
            <a:pPr marL="0" indent="0">
              <a:lnSpc>
                <a:spcPct val="100000"/>
              </a:lnSpc>
              <a:spcBef>
                <a:spcPts val="0"/>
              </a:spcBef>
              <a:buNone/>
            </a:pPr>
            <a:r>
              <a:rPr lang="en" sz="1500" dirty="0">
                <a:ea typeface="Courier New"/>
                <a:cs typeface="Courier New"/>
                <a:sym typeface="Courier New"/>
              </a:rPr>
              <a:t> 	  </a:t>
            </a:r>
            <a:endParaRPr dirty="0"/>
          </a:p>
        </p:txBody>
      </p:sp>
      <p:sp>
        <p:nvSpPr>
          <p:cNvPr id="879" name="Google Shape;879;p8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190</a:t>
            </a:fld>
            <a:endParaRPr dirty="0"/>
          </a:p>
        </p:txBody>
      </p:sp>
      <p:sp>
        <p:nvSpPr>
          <p:cNvPr id="883" name="Google Shape;883;p80"/>
          <p:cNvSpPr txBox="1">
            <a:spLocks noGrp="1"/>
          </p:cNvSpPr>
          <p:nvPr>
            <p:ph type="body" idx="4294967295"/>
          </p:nvPr>
        </p:nvSpPr>
        <p:spPr>
          <a:xfrm>
            <a:off x="5478066" y="1910954"/>
            <a:ext cx="3664744" cy="2007394"/>
          </a:xfrm>
          <a:prstGeom prst="rect">
            <a:avLst/>
          </a:prstGeom>
        </p:spPr>
        <p:txBody>
          <a:bodyPr spcFirstLastPara="1" wrap="square" lIns="0" tIns="0" rIns="0" bIns="0" anchor="t" anchorCtr="0">
            <a:noAutofit/>
          </a:bodyPr>
          <a:lstStyle/>
          <a:p>
            <a:pPr marL="0" indent="0">
              <a:spcBef>
                <a:spcPts val="0"/>
              </a:spcBef>
              <a:buNone/>
            </a:pPr>
            <a:r>
              <a:rPr lang="en" sz="1500" dirty="0">
                <a:solidFill>
                  <a:schemeClr val="accent1"/>
                </a:solidFill>
                <a:ea typeface="Courier New"/>
                <a:cs typeface="Courier New"/>
                <a:sym typeface="Courier New"/>
              </a:rPr>
              <a:t>Specific Test:</a:t>
            </a:r>
            <a:endParaRPr sz="1500" dirty="0">
              <a:solidFill>
                <a:schemeClr val="accent1"/>
              </a:solidFill>
              <a:ea typeface="Courier New"/>
              <a:cs typeface="Courier New"/>
              <a:sym typeface="Courier New"/>
            </a:endParaRPr>
          </a:p>
          <a:p>
            <a:pPr marL="0" indent="0">
              <a:spcBef>
                <a:spcPts val="0"/>
              </a:spcBef>
              <a:buNone/>
            </a:pPr>
            <a:endParaRPr sz="1200" dirty="0">
              <a:solidFill>
                <a:srgbClr val="FFCB8B"/>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select</a:t>
            </a:r>
            <a:endParaRPr sz="1200" dirty="0">
              <a:solidFill>
                <a:schemeClr val="accent3"/>
              </a:solidFill>
              <a:ea typeface="Courier New"/>
              <a:cs typeface="Courier New"/>
              <a:sym typeface="Courier New"/>
            </a:endParaRPr>
          </a:p>
          <a:p>
            <a:pPr marL="0" indent="0">
              <a:spcBef>
                <a:spcPts val="0"/>
              </a:spcBef>
              <a:buNone/>
            </a:pPr>
            <a:r>
              <a:rPr lang="en" sz="1200" dirty="0">
                <a:solidFill>
                  <a:srgbClr val="FFCB8B"/>
                </a:solidFill>
                <a:ea typeface="Courier New"/>
                <a:cs typeface="Courier New"/>
                <a:sym typeface="Courier New"/>
              </a:rPr>
              <a:t>  </a:t>
            </a:r>
            <a:r>
              <a:rPr lang="en" sz="1200" dirty="0">
                <a:solidFill>
                  <a:schemeClr val="dk2"/>
                </a:solidFill>
                <a:ea typeface="Courier New"/>
                <a:cs typeface="Courier New"/>
                <a:sym typeface="Courier New"/>
              </a:rPr>
              <a:t> </a:t>
            </a:r>
            <a:r>
              <a:rPr lang="en" sz="1200" dirty="0" err="1">
                <a:solidFill>
                  <a:schemeClr val="dk2"/>
                </a:solidFill>
                <a:ea typeface="Courier New"/>
                <a:cs typeface="Courier New"/>
                <a:sym typeface="Courier New"/>
              </a:rPr>
              <a:t>business_id</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spcBef>
                <a:spcPts val="0"/>
              </a:spcBef>
              <a:buNone/>
            </a:pPr>
            <a:r>
              <a:rPr lang="en" sz="1200" dirty="0">
                <a:solidFill>
                  <a:schemeClr val="dk2"/>
                </a:solidFill>
                <a:ea typeface="Courier New"/>
                <a:cs typeface="Courier New"/>
                <a:sym typeface="Courier New"/>
              </a:rPr>
              <a:t>   </a:t>
            </a:r>
            <a:r>
              <a:rPr lang="en" sz="1200" dirty="0" err="1">
                <a:solidFill>
                  <a:schemeClr val="dk2"/>
                </a:solidFill>
                <a:ea typeface="Courier New"/>
                <a:cs typeface="Courier New"/>
                <a:sym typeface="Courier New"/>
              </a:rPr>
              <a:t>num_interactions</a:t>
            </a:r>
            <a:endParaRPr sz="1200" dirty="0">
              <a:solidFill>
                <a:schemeClr val="dk2"/>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from </a:t>
            </a:r>
            <a:r>
              <a:rPr lang="en" sz="1200" dirty="0">
                <a:solidFill>
                  <a:schemeClr val="lt2"/>
                </a:solidFill>
                <a:ea typeface="Courier New"/>
                <a:cs typeface="Courier New"/>
                <a:sym typeface="Courier New"/>
              </a:rPr>
              <a:t>{{ ref</a:t>
            </a:r>
            <a:r>
              <a:rPr lang="en" sz="1200" dirty="0">
                <a:solidFill>
                  <a:srgbClr val="C792EA"/>
                </a:solidFill>
                <a:ea typeface="Courier New"/>
                <a:cs typeface="Courier New"/>
                <a:sym typeface="Courier New"/>
              </a:rPr>
              <a:t>(</a:t>
            </a:r>
            <a:r>
              <a:rPr lang="en" sz="1200" dirty="0">
                <a:solidFill>
                  <a:schemeClr val="accent5"/>
                </a:solidFill>
                <a:ea typeface="Courier New"/>
                <a:cs typeface="Courier New"/>
                <a:sym typeface="Courier New"/>
              </a:rPr>
              <a:t>'</a:t>
            </a:r>
            <a:r>
              <a:rPr lang="en" sz="1200" dirty="0" err="1">
                <a:solidFill>
                  <a:schemeClr val="accent5"/>
                </a:solidFill>
                <a:ea typeface="Courier New"/>
                <a:cs typeface="Courier New"/>
                <a:sym typeface="Courier New"/>
              </a:rPr>
              <a:t>pandemic_recovery</a:t>
            </a:r>
            <a:r>
              <a:rPr lang="en" sz="1200" dirty="0">
                <a:solidFill>
                  <a:schemeClr val="accent5"/>
                </a:solidFill>
                <a:ea typeface="Courier New"/>
                <a:cs typeface="Courier New"/>
                <a:sym typeface="Courier New"/>
              </a:rPr>
              <a:t>'</a:t>
            </a:r>
            <a:r>
              <a:rPr lang="en" sz="1200" dirty="0">
                <a:solidFill>
                  <a:srgbClr val="C792EA"/>
                </a:solidFill>
                <a:ea typeface="Courier New"/>
                <a:cs typeface="Courier New"/>
                <a:sym typeface="Courier New"/>
              </a:rPr>
              <a:t>)</a:t>
            </a:r>
            <a:r>
              <a:rPr lang="en" sz="1200" dirty="0">
                <a:solidFill>
                  <a:schemeClr val="lt2"/>
                </a:solidFill>
                <a:ea typeface="Courier New"/>
                <a:cs typeface="Courier New"/>
                <a:sym typeface="Courier New"/>
              </a:rPr>
              <a:t>}}</a:t>
            </a:r>
            <a:endParaRPr sz="1200" dirty="0">
              <a:solidFill>
                <a:schemeClr val="lt2"/>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where</a:t>
            </a:r>
            <a:r>
              <a:rPr lang="en" sz="1200" dirty="0">
                <a:solidFill>
                  <a:srgbClr val="FFC66D"/>
                </a:solidFill>
                <a:ea typeface="Courier New"/>
                <a:cs typeface="Courier New"/>
                <a:sym typeface="Courier New"/>
              </a:rPr>
              <a:t> </a:t>
            </a:r>
            <a:r>
              <a:rPr lang="en" sz="1200" dirty="0" err="1">
                <a:ea typeface="Courier New"/>
                <a:cs typeface="Courier New"/>
                <a:sym typeface="Courier New"/>
              </a:rPr>
              <a:t>num_interactions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r>
              <a:rPr lang="en" sz="1200" dirty="0">
                <a:ea typeface="Courier New"/>
                <a:cs typeface="Courier New"/>
                <a:sym typeface="Courier New"/>
              </a:rPr>
              <a:t> </a:t>
            </a:r>
            <a:endParaRPr sz="1200" dirty="0">
              <a:ea typeface="Courier New"/>
              <a:cs typeface="Courier New"/>
              <a:sym typeface="Courier New"/>
            </a:endParaRPr>
          </a:p>
          <a:p>
            <a:pPr marL="0" indent="342900">
              <a:spcBef>
                <a:spcPts val="0"/>
              </a:spcBef>
              <a:buNone/>
            </a:pPr>
            <a:r>
              <a:rPr lang="en" sz="1200" dirty="0" err="1">
                <a:ea typeface="Courier New"/>
                <a:cs typeface="Courier New"/>
                <a:sym typeface="Courier New"/>
              </a:rPr>
              <a:t>num_reviews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342900">
              <a:spcBef>
                <a:spcPts val="0"/>
              </a:spcBef>
              <a:buNone/>
            </a:pPr>
            <a:r>
              <a:rPr lang="en" sz="1200" dirty="0" err="1">
                <a:ea typeface="Courier New"/>
                <a:cs typeface="Courier New"/>
                <a:sym typeface="Courier New"/>
              </a:rPr>
              <a:t>num_checkins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342900">
              <a:spcBef>
                <a:spcPts val="0"/>
              </a:spcBef>
              <a:buNone/>
            </a:pPr>
            <a:r>
              <a:rPr lang="en" sz="1200" dirty="0" err="1">
                <a:ea typeface="Courier New"/>
                <a:cs typeface="Courier New"/>
                <a:sym typeface="Courier New"/>
              </a:rPr>
              <a:t>num_tips</a:t>
            </a:r>
            <a:endParaRPr sz="1200" dirty="0">
              <a:ea typeface="Courier New"/>
              <a:cs typeface="Courier New"/>
              <a:sym typeface="Courier New"/>
            </a:endParaRPr>
          </a:p>
          <a:p>
            <a:pPr marL="0" indent="0">
              <a:spcBef>
                <a:spcPts val="0"/>
              </a:spcBef>
              <a:buNone/>
            </a:pPr>
            <a:endParaRPr sz="1500" dirty="0">
              <a:solidFill>
                <a:srgbClr val="FFCB8B"/>
              </a:solidFill>
              <a:ea typeface="Courier New"/>
              <a:cs typeface="Courier New"/>
              <a:sym typeface="Courier New"/>
            </a:endParaRPr>
          </a:p>
          <a:p>
            <a:pPr marL="0" indent="0">
              <a:spcBef>
                <a:spcPts val="0"/>
              </a:spcBef>
              <a:buNone/>
            </a:pPr>
            <a:endParaRPr sz="1500" dirty="0">
              <a:solidFill>
                <a:srgbClr val="FFCB8B"/>
              </a:solidFill>
              <a:ea typeface="Courier New"/>
              <a:cs typeface="Courier New"/>
              <a:sym typeface="Courier New"/>
            </a:endParaRPr>
          </a:p>
          <a:p>
            <a:pPr marL="0" indent="0">
              <a:spcBef>
                <a:spcPts val="0"/>
              </a:spcBef>
              <a:buNone/>
            </a:pPr>
            <a:r>
              <a:rPr lang="en" sz="1500" dirty="0">
                <a:ea typeface="Courier New"/>
                <a:cs typeface="Courier New"/>
                <a:sym typeface="Courier New"/>
              </a:rPr>
              <a:t> 	  </a:t>
            </a:r>
            <a:endParaRPr dirty="0"/>
          </a:p>
        </p:txBody>
      </p:sp>
      <p:sp>
        <p:nvSpPr>
          <p:cNvPr id="884" name="Google Shape;884;p8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191</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Mono" panose="020B0509040201040103" pitchFamily="49" charset="77"/>
                <a:ea typeface="DM Sans"/>
                <a:cs typeface="DM Sans"/>
                <a:sym typeface="DM Sans"/>
              </a:rPr>
              <a:t>5 days</a:t>
            </a:r>
            <a:r>
              <a:rPr lang="en" sz="4200" dirty="0">
                <a:latin typeface="DM Mono" panose="020B0509040201040103" pitchFamily="49" charset="77"/>
                <a:ea typeface="DM Sans"/>
                <a:cs typeface="DM Sans"/>
                <a:sym typeface="DM Sans"/>
              </a:rPr>
              <a:t> to find the bug, </a:t>
            </a:r>
            <a:endParaRPr sz="4200" dirty="0">
              <a:latin typeface="DM Mono" panose="020B0509040201040103" pitchFamily="49"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cxnSp>
        <p:nvCxnSpPr>
          <p:cNvPr id="8" name="Straight Connector 7">
            <a:extLst>
              <a:ext uri="{FF2B5EF4-FFF2-40B4-BE49-F238E27FC236}">
                <a16:creationId xmlns:a16="http://schemas.microsoft.com/office/drawing/2014/main" id="{DCC5A1D8-FF13-0EA0-1A39-E58F56B8F43C}"/>
              </a:ext>
            </a:extLst>
          </p:cNvPr>
          <p:cNvCxnSpPr>
            <a:cxnSpLocks/>
          </p:cNvCxnSpPr>
          <p:nvPr/>
        </p:nvCxnSpPr>
        <p:spPr>
          <a:xfrm>
            <a:off x="4766642" y="214159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FAC9BB-810F-A166-2B6C-908542A39DCC}"/>
              </a:ext>
            </a:extLst>
          </p:cNvPr>
          <p:cNvCxnSpPr>
            <a:cxnSpLocks/>
          </p:cNvCxnSpPr>
          <p:nvPr/>
        </p:nvCxnSpPr>
        <p:spPr>
          <a:xfrm>
            <a:off x="4572309" y="215097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29AD1-1268-BC9E-0962-A60914BE51BC}"/>
              </a:ext>
            </a:extLst>
          </p:cNvPr>
          <p:cNvCxnSpPr>
            <a:cxnSpLocks/>
          </p:cNvCxnSpPr>
          <p:nvPr/>
        </p:nvCxnSpPr>
        <p:spPr>
          <a:xfrm>
            <a:off x="3815942" y="215097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2CBD65-8F41-ED47-A85E-619D61C39E53}"/>
              </a:ext>
            </a:extLst>
          </p:cNvPr>
          <p:cNvCxnSpPr>
            <a:cxnSpLocks/>
          </p:cNvCxnSpPr>
          <p:nvPr/>
        </p:nvCxnSpPr>
        <p:spPr>
          <a:xfrm>
            <a:off x="3297053" y="2171933"/>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A2883-69A3-DD02-36DA-19DDD3DE228B}"/>
              </a:ext>
            </a:extLst>
          </p:cNvPr>
          <p:cNvCxnSpPr>
            <a:cxnSpLocks/>
          </p:cNvCxnSpPr>
          <p:nvPr/>
        </p:nvCxnSpPr>
        <p:spPr>
          <a:xfrm>
            <a:off x="2540451" y="2171933"/>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58081C-D6E4-197A-47E7-083BB80E6B47}"/>
              </a:ext>
            </a:extLst>
          </p:cNvPr>
          <p:cNvSpPr txBox="1"/>
          <p:nvPr/>
        </p:nvSpPr>
        <p:spPr>
          <a:xfrm>
            <a:off x="793867" y="2044976"/>
            <a:ext cx="742511" cy="276999"/>
          </a:xfrm>
          <a:prstGeom prst="rect">
            <a:avLst/>
          </a:prstGeom>
          <a:noFill/>
        </p:spPr>
        <p:txBody>
          <a:bodyPr wrap="none" rtlCol="0">
            <a:spAutoFit/>
          </a:bodyPr>
          <a:lstStyle/>
          <a:p>
            <a:r>
              <a:rPr lang="en-US" sz="1200" dirty="0">
                <a:latin typeface="DM Mono" panose="020B0509040201040103" pitchFamily="49" charset="77"/>
              </a:rPr>
              <a:t>Fixing</a:t>
            </a:r>
          </a:p>
        </p:txBody>
      </p:sp>
      <p:sp>
        <p:nvSpPr>
          <p:cNvPr id="14" name="TextBox 13">
            <a:extLst>
              <a:ext uri="{FF2B5EF4-FFF2-40B4-BE49-F238E27FC236}">
                <a16:creationId xmlns:a16="http://schemas.microsoft.com/office/drawing/2014/main" id="{1ABA841A-CD68-7F08-B54A-8592C5BA0F80}"/>
              </a:ext>
            </a:extLst>
          </p:cNvPr>
          <p:cNvSpPr txBox="1"/>
          <p:nvPr/>
        </p:nvSpPr>
        <p:spPr>
          <a:xfrm>
            <a:off x="793866" y="3089745"/>
            <a:ext cx="1579278" cy="276999"/>
          </a:xfrm>
          <a:prstGeom prst="rect">
            <a:avLst/>
          </a:prstGeom>
          <a:noFill/>
        </p:spPr>
        <p:txBody>
          <a:bodyPr wrap="none" rtlCol="0">
            <a:spAutoFit/>
          </a:bodyPr>
          <a:lstStyle/>
          <a:p>
            <a:r>
              <a:rPr lang="en-US" sz="1200" dirty="0">
                <a:latin typeface="DM Mono" panose="020B0509040201040103" pitchFamily="49" charset="77"/>
              </a:rPr>
              <a:t>Running the job</a:t>
            </a:r>
          </a:p>
        </p:txBody>
      </p:sp>
      <p:cxnSp>
        <p:nvCxnSpPr>
          <p:cNvPr id="15" name="Straight Connector 14">
            <a:extLst>
              <a:ext uri="{FF2B5EF4-FFF2-40B4-BE49-F238E27FC236}">
                <a16:creationId xmlns:a16="http://schemas.microsoft.com/office/drawing/2014/main" id="{8CED253F-AB3E-0534-4371-2731D3585896}"/>
              </a:ext>
            </a:extLst>
          </p:cNvPr>
          <p:cNvCxnSpPr>
            <a:cxnSpLocks/>
          </p:cNvCxnSpPr>
          <p:nvPr/>
        </p:nvCxnSpPr>
        <p:spPr>
          <a:xfrm>
            <a:off x="2094944" y="1898107"/>
            <a:ext cx="1824" cy="15797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F3AE5-E612-1B77-281B-9AE6B189E6EA}"/>
              </a:ext>
            </a:extLst>
          </p:cNvPr>
          <p:cNvSpPr txBox="1"/>
          <p:nvPr/>
        </p:nvSpPr>
        <p:spPr>
          <a:xfrm>
            <a:off x="2548426" y="3574265"/>
            <a:ext cx="556563" cy="276999"/>
          </a:xfrm>
          <a:prstGeom prst="rect">
            <a:avLst/>
          </a:prstGeom>
          <a:noFill/>
        </p:spPr>
        <p:txBody>
          <a:bodyPr wrap="none" rtlCol="0">
            <a:spAutoFit/>
          </a:bodyPr>
          <a:lstStyle/>
          <a:p>
            <a:r>
              <a:rPr lang="en-US" sz="1200" dirty="0">
                <a:latin typeface="DM Mono" panose="020B0509040201040103" pitchFamily="49" charset="77"/>
              </a:rPr>
              <a:t>Time</a:t>
            </a:r>
          </a:p>
        </p:txBody>
      </p:sp>
      <p:cxnSp>
        <p:nvCxnSpPr>
          <p:cNvPr id="17" name="Straight Arrow Connector 16">
            <a:extLst>
              <a:ext uri="{FF2B5EF4-FFF2-40B4-BE49-F238E27FC236}">
                <a16:creationId xmlns:a16="http://schemas.microsoft.com/office/drawing/2014/main" id="{DD540165-DFB3-1CB5-A240-22BC96E85335}"/>
              </a:ext>
            </a:extLst>
          </p:cNvPr>
          <p:cNvCxnSpPr>
            <a:cxnSpLocks/>
            <a:stCxn id="16" idx="3"/>
          </p:cNvCxnSpPr>
          <p:nvPr/>
        </p:nvCxnSpPr>
        <p:spPr>
          <a:xfrm flipV="1">
            <a:off x="3104989" y="3701223"/>
            <a:ext cx="3052813" cy="1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695540-5224-00E6-6B3E-924B5B9A5855}"/>
              </a:ext>
            </a:extLst>
          </p:cNvPr>
          <p:cNvCxnSpPr/>
          <p:nvPr/>
        </p:nvCxnSpPr>
        <p:spPr>
          <a:xfrm>
            <a:off x="2094943" y="2171933"/>
            <a:ext cx="45348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7E9F79-75F6-33C5-82EB-949A9FFB8E81}"/>
              </a:ext>
            </a:extLst>
          </p:cNvPr>
          <p:cNvCxnSpPr>
            <a:cxnSpLocks/>
          </p:cNvCxnSpPr>
          <p:nvPr/>
        </p:nvCxnSpPr>
        <p:spPr>
          <a:xfrm flipV="1">
            <a:off x="2653501" y="3225484"/>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5C2D6-257D-6363-12A6-07DA8E9B647F}"/>
              </a:ext>
            </a:extLst>
          </p:cNvPr>
          <p:cNvCxnSpPr>
            <a:cxnSpLocks/>
          </p:cNvCxnSpPr>
          <p:nvPr/>
        </p:nvCxnSpPr>
        <p:spPr>
          <a:xfrm>
            <a:off x="3290160" y="2165555"/>
            <a:ext cx="531405"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754C3B-930A-188E-8C13-3F80CF4A0C23}"/>
              </a:ext>
            </a:extLst>
          </p:cNvPr>
          <p:cNvCxnSpPr>
            <a:cxnSpLocks/>
          </p:cNvCxnSpPr>
          <p:nvPr/>
        </p:nvCxnSpPr>
        <p:spPr>
          <a:xfrm>
            <a:off x="4565417" y="2161318"/>
            <a:ext cx="207308"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5027DF-B4AC-7220-1BF4-8F08C9B4AE52}"/>
              </a:ext>
            </a:extLst>
          </p:cNvPr>
          <p:cNvCxnSpPr>
            <a:cxnSpLocks/>
          </p:cNvCxnSpPr>
          <p:nvPr/>
        </p:nvCxnSpPr>
        <p:spPr>
          <a:xfrm>
            <a:off x="2535405" y="3225230"/>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DF2C28-CD52-1BAF-2FFA-55DF40380DCE}"/>
              </a:ext>
            </a:extLst>
          </p:cNvPr>
          <p:cNvCxnSpPr>
            <a:cxnSpLocks/>
          </p:cNvCxnSpPr>
          <p:nvPr/>
        </p:nvCxnSpPr>
        <p:spPr>
          <a:xfrm flipV="1">
            <a:off x="3929639" y="3224216"/>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C08E06-EA7B-3911-241A-D28B7FC525DF}"/>
              </a:ext>
            </a:extLst>
          </p:cNvPr>
          <p:cNvCxnSpPr>
            <a:cxnSpLocks/>
          </p:cNvCxnSpPr>
          <p:nvPr/>
        </p:nvCxnSpPr>
        <p:spPr>
          <a:xfrm>
            <a:off x="3811292" y="3224450"/>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25A097-5511-0463-54A6-CAE7CEC7F9BF}"/>
              </a:ext>
            </a:extLst>
          </p:cNvPr>
          <p:cNvCxnSpPr>
            <a:cxnSpLocks/>
          </p:cNvCxnSpPr>
          <p:nvPr/>
        </p:nvCxnSpPr>
        <p:spPr>
          <a:xfrm>
            <a:off x="4761879" y="3222789"/>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085656-4DFD-A2A1-0BFE-9BABF8E547ED}"/>
              </a:ext>
            </a:extLst>
          </p:cNvPr>
          <p:cNvCxnSpPr>
            <a:cxnSpLocks/>
          </p:cNvCxnSpPr>
          <p:nvPr/>
        </p:nvCxnSpPr>
        <p:spPr>
          <a:xfrm flipV="1">
            <a:off x="4880311" y="3225428"/>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4C6AF-53DD-87C9-7B01-45057417243C}"/>
              </a:ext>
            </a:extLst>
          </p:cNvPr>
          <p:cNvCxnSpPr>
            <a:cxnSpLocks/>
          </p:cNvCxnSpPr>
          <p:nvPr/>
        </p:nvCxnSpPr>
        <p:spPr>
          <a:xfrm>
            <a:off x="5522698" y="3224421"/>
            <a:ext cx="5753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A79B38-F4FF-70C8-1309-42BC7DD5C97F}"/>
              </a:ext>
            </a:extLst>
          </p:cNvPr>
          <p:cNvCxnSpPr>
            <a:cxnSpLocks/>
          </p:cNvCxnSpPr>
          <p:nvPr/>
        </p:nvCxnSpPr>
        <p:spPr>
          <a:xfrm>
            <a:off x="5580234" y="3226379"/>
            <a:ext cx="642387" cy="1853"/>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Graphic 34" descr="Stopwatch 25% outline">
            <a:extLst>
              <a:ext uri="{FF2B5EF4-FFF2-40B4-BE49-F238E27FC236}">
                <a16:creationId xmlns:a16="http://schemas.microsoft.com/office/drawing/2014/main" id="{B9602328-A875-D304-DA98-E2E9E27E7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Tree>
    <p:extLst>
      <p:ext uri="{BB962C8B-B14F-4D97-AF65-F5344CB8AC3E}">
        <p14:creationId xmlns:p14="http://schemas.microsoft.com/office/powerpoint/2010/main" val="13356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192</a:t>
            </a:fld>
            <a:endParaRPr dirty="0"/>
          </a:p>
        </p:txBody>
      </p:sp>
      <p:pic>
        <p:nvPicPr>
          <p:cNvPr id="873" name="Google Shape;873;p79"/>
          <p:cNvPicPr preferRelativeResize="0"/>
          <p:nvPr/>
        </p:nvPicPr>
        <p:blipFill>
          <a:blip r:embed="rId3">
            <a:alphaModFix/>
          </a:blip>
          <a:stretch>
            <a:fillRect/>
          </a:stretch>
        </p:blipFill>
        <p:spPr>
          <a:xfrm>
            <a:off x="825798" y="647194"/>
            <a:ext cx="10514699" cy="3501488"/>
          </a:xfrm>
          <a:prstGeom prst="rect">
            <a:avLst/>
          </a:prstGeom>
          <a:noFill/>
          <a:ln>
            <a:noFill/>
          </a:ln>
        </p:spPr>
      </p:pic>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12450874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7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193</a:t>
            </a:fld>
            <a:endParaRPr dirty="0"/>
          </a:p>
        </p:txBody>
      </p:sp>
      <p:grpSp>
        <p:nvGrpSpPr>
          <p:cNvPr id="811" name="Google Shape;811;p77"/>
          <p:cNvGrpSpPr/>
          <p:nvPr/>
        </p:nvGrpSpPr>
        <p:grpSpPr>
          <a:xfrm>
            <a:off x="906162" y="1385260"/>
            <a:ext cx="7232408" cy="2372854"/>
            <a:chOff x="1264714" y="1068250"/>
            <a:chExt cx="9643211" cy="3163805"/>
          </a:xfrm>
        </p:grpSpPr>
        <p:grpSp>
          <p:nvGrpSpPr>
            <p:cNvPr id="812" name="Google Shape;812;p77"/>
            <p:cNvGrpSpPr/>
            <p:nvPr/>
          </p:nvGrpSpPr>
          <p:grpSpPr>
            <a:xfrm>
              <a:off x="1264714" y="1068250"/>
              <a:ext cx="9504011" cy="1169522"/>
              <a:chOff x="1264714" y="1068250"/>
              <a:chExt cx="9504011" cy="1169522"/>
            </a:xfrm>
          </p:grpSpPr>
          <p:sp>
            <p:nvSpPr>
              <p:cNvPr id="813" name="Google Shape;813;p77"/>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814" name="Google Shape;814;p77"/>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15" name="Google Shape;815;p77"/>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16" name="Google Shape;816;p77"/>
            <p:cNvGrpSpPr/>
            <p:nvPr/>
          </p:nvGrpSpPr>
          <p:grpSpPr>
            <a:xfrm>
              <a:off x="1264714" y="3062533"/>
              <a:ext cx="9643211" cy="1169522"/>
              <a:chOff x="1264714" y="3062533"/>
              <a:chExt cx="9643211" cy="1169522"/>
            </a:xfrm>
          </p:grpSpPr>
          <p:grpSp>
            <p:nvGrpSpPr>
              <p:cNvPr id="817" name="Google Shape;817;p77"/>
              <p:cNvGrpSpPr/>
              <p:nvPr/>
            </p:nvGrpSpPr>
            <p:grpSpPr>
              <a:xfrm>
                <a:off x="1264714" y="3388483"/>
                <a:ext cx="517800" cy="517800"/>
                <a:chOff x="9069139" y="3565127"/>
                <a:chExt cx="517800" cy="517800"/>
              </a:xfrm>
            </p:grpSpPr>
            <p:sp>
              <p:nvSpPr>
                <p:cNvPr id="818" name="Google Shape;81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19" name="Google Shape;81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20" name="Google Shape;820;p77"/>
              <p:cNvSpPr txBox="1"/>
              <p:nvPr/>
            </p:nvSpPr>
            <p:spPr>
              <a:xfrm>
                <a:off x="2485425" y="3062533"/>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Confidence Inspiring</a:t>
                </a:r>
                <a:endParaRPr sz="1050" dirty="0">
                  <a:latin typeface="DM Sans" pitchFamily="2" charset="77"/>
                </a:endParaRPr>
              </a:p>
            </p:txBody>
          </p:sp>
        </p:grpSp>
        <p:grpSp>
          <p:nvGrpSpPr>
            <p:cNvPr id="821" name="Google Shape;821;p77"/>
            <p:cNvGrpSpPr/>
            <p:nvPr/>
          </p:nvGrpSpPr>
          <p:grpSpPr>
            <a:xfrm>
              <a:off x="1264714" y="2065392"/>
              <a:ext cx="9643211" cy="1169522"/>
              <a:chOff x="1264714" y="2065392"/>
              <a:chExt cx="9643211" cy="1169522"/>
            </a:xfrm>
          </p:grpSpPr>
          <p:sp>
            <p:nvSpPr>
              <p:cNvPr id="822" name="Google Shape;822;p77"/>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23" name="Google Shape;823;p77"/>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824" name="Google Shape;824;p77"/>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Fast</a:t>
                </a:r>
                <a:endParaRPr sz="1050" dirty="0">
                  <a:latin typeface="DM Sans" pitchFamily="2" charset="77"/>
                </a:endParaRPr>
              </a:p>
            </p:txBody>
          </p:sp>
        </p:grpSp>
      </p:grpSp>
      <p:sp>
        <p:nvSpPr>
          <p:cNvPr id="825" name="Google Shape;825;p77"/>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Efficient tests are:</a:t>
            </a:r>
            <a:endParaRPr sz="4800" dirty="0">
              <a:solidFill>
                <a:schemeClr val="accent3"/>
              </a:solidFill>
              <a:latin typeface="DM Sans" pitchFamily="2" charset="77"/>
              <a:ea typeface="DM Sans"/>
              <a:cs typeface="DM Sans"/>
              <a:sym typeface="DM Sans"/>
            </a:endParaRPr>
          </a:p>
        </p:txBody>
      </p:sp>
      <p:sp>
        <p:nvSpPr>
          <p:cNvPr id="826" name="Google Shape;826;p77"/>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Easy to write</a:t>
            </a:r>
            <a:endParaRPr sz="4800" dirty="0">
              <a:solidFill>
                <a:schemeClr val="accent3"/>
              </a:solidFill>
              <a:latin typeface="DM Sans" pitchFamily="2" charset="77"/>
              <a:ea typeface="DM Sans"/>
              <a:cs typeface="DM Sans"/>
              <a:sym typeface="DM Sans"/>
            </a:endParaRPr>
          </a:p>
        </p:txBody>
      </p:sp>
      <p:grpSp>
        <p:nvGrpSpPr>
          <p:cNvPr id="827" name="Google Shape;827;p77"/>
          <p:cNvGrpSpPr/>
          <p:nvPr/>
        </p:nvGrpSpPr>
        <p:grpSpPr>
          <a:xfrm>
            <a:off x="906152" y="3867244"/>
            <a:ext cx="388350" cy="388350"/>
            <a:chOff x="9069139" y="3565127"/>
            <a:chExt cx="517800" cy="517800"/>
          </a:xfrm>
        </p:grpSpPr>
        <p:sp>
          <p:nvSpPr>
            <p:cNvPr id="828" name="Google Shape;82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29" name="Google Shape;82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0" name="Google Shape;830;p77"/>
          <p:cNvGrpSpPr/>
          <p:nvPr/>
        </p:nvGrpSpPr>
        <p:grpSpPr>
          <a:xfrm>
            <a:off x="900153" y="1623025"/>
            <a:ext cx="400389" cy="401360"/>
            <a:chOff x="7813889" y="2330318"/>
            <a:chExt cx="517800" cy="517800"/>
          </a:xfrm>
        </p:grpSpPr>
        <p:sp>
          <p:nvSpPr>
            <p:cNvPr id="831" name="Google Shape;831;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2" name="Google Shape;832;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3" name="Google Shape;833;p77"/>
          <p:cNvGrpSpPr/>
          <p:nvPr/>
        </p:nvGrpSpPr>
        <p:grpSpPr>
          <a:xfrm>
            <a:off x="900153" y="3116435"/>
            <a:ext cx="400389" cy="401360"/>
            <a:chOff x="7813889" y="2330318"/>
            <a:chExt cx="517800" cy="517800"/>
          </a:xfrm>
        </p:grpSpPr>
        <p:sp>
          <p:nvSpPr>
            <p:cNvPr id="834" name="Google Shape;834;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5" name="Google Shape;835;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6" name="Google Shape;836;p77"/>
          <p:cNvGrpSpPr/>
          <p:nvPr/>
        </p:nvGrpSpPr>
        <p:grpSpPr>
          <a:xfrm>
            <a:off x="900134" y="2365610"/>
            <a:ext cx="400389" cy="401360"/>
            <a:chOff x="7813889" y="2330318"/>
            <a:chExt cx="517800" cy="517800"/>
          </a:xfrm>
        </p:grpSpPr>
        <p:sp>
          <p:nvSpPr>
            <p:cNvPr id="837" name="Google Shape;837;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8" name="Google Shape;838;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9" name="Google Shape;839;p77"/>
          <p:cNvGrpSpPr/>
          <p:nvPr/>
        </p:nvGrpSpPr>
        <p:grpSpPr>
          <a:xfrm>
            <a:off x="900153" y="3867250"/>
            <a:ext cx="400389" cy="401360"/>
            <a:chOff x="7813889" y="2330318"/>
            <a:chExt cx="517800" cy="517800"/>
          </a:xfrm>
        </p:grpSpPr>
        <p:sp>
          <p:nvSpPr>
            <p:cNvPr id="840" name="Google Shape;840;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41" name="Google Shape;841;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42" name="Google Shape;842;p7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35920016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194</a:t>
            </a:fld>
            <a:endParaRPr dirty="0"/>
          </a:p>
        </p:txBody>
      </p:sp>
      <p:grpSp>
        <p:nvGrpSpPr>
          <p:cNvPr id="620" name="Google Shape;620;p73"/>
          <p:cNvGrpSpPr/>
          <p:nvPr/>
        </p:nvGrpSpPr>
        <p:grpSpPr>
          <a:xfrm>
            <a:off x="906162" y="1385260"/>
            <a:ext cx="7128008" cy="877141"/>
            <a:chOff x="1264714" y="1068250"/>
            <a:chExt cx="9504011" cy="1169522"/>
          </a:xfrm>
        </p:grpSpPr>
        <p:sp>
          <p:nvSpPr>
            <p:cNvPr id="621" name="Google Shape;621;p73"/>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622" name="Google Shape;622;p73"/>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23" name="Google Shape;623;p73"/>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24" name="Google Shape;624;p73"/>
          <p:cNvGrpSpPr/>
          <p:nvPr/>
        </p:nvGrpSpPr>
        <p:grpSpPr>
          <a:xfrm>
            <a:off x="906162" y="2880973"/>
            <a:ext cx="7232408" cy="1615805"/>
            <a:chOff x="1264714" y="3062533"/>
            <a:chExt cx="9643211" cy="2154407"/>
          </a:xfrm>
        </p:grpSpPr>
        <p:grpSp>
          <p:nvGrpSpPr>
            <p:cNvPr id="625" name="Google Shape;625;p73"/>
            <p:cNvGrpSpPr/>
            <p:nvPr/>
          </p:nvGrpSpPr>
          <p:grpSpPr>
            <a:xfrm>
              <a:off x="1264714" y="3388483"/>
              <a:ext cx="517800" cy="517800"/>
              <a:chOff x="9069139" y="3565127"/>
              <a:chExt cx="517800" cy="517800"/>
            </a:xfrm>
          </p:grpSpPr>
          <p:sp>
            <p:nvSpPr>
              <p:cNvPr id="626" name="Google Shape;626;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27" name="Google Shape;627;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28" name="Google Shape;628;p73"/>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629" name="Google Shape;629;p73"/>
          <p:cNvGrpSpPr/>
          <p:nvPr/>
        </p:nvGrpSpPr>
        <p:grpSpPr>
          <a:xfrm>
            <a:off x="906162" y="2133116"/>
            <a:ext cx="7232408" cy="877141"/>
            <a:chOff x="1264714" y="2065392"/>
            <a:chExt cx="9643211" cy="1169522"/>
          </a:xfrm>
        </p:grpSpPr>
        <p:sp>
          <p:nvSpPr>
            <p:cNvPr id="630" name="Google Shape;630;p73"/>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1" name="Google Shape;631;p73"/>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2" name="Google Shape;632;p73"/>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633" name="Google Shape;633;p73"/>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634" name="Google Shape;634;p73"/>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sp>
        <p:nvSpPr>
          <p:cNvPr id="635" name="Google Shape;635;p73"/>
          <p:cNvSpPr/>
          <p:nvPr/>
        </p:nvSpPr>
        <p:spPr>
          <a:xfrm>
            <a:off x="906152" y="3867244"/>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6" name="Google Shape;636;p73"/>
          <p:cNvSpPr txBox="1"/>
          <p:nvPr/>
        </p:nvSpPr>
        <p:spPr>
          <a:xfrm>
            <a:off x="957460" y="3962549"/>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7" name="Google Shape;637;p73"/>
          <p:cNvSpPr/>
          <p:nvPr/>
        </p:nvSpPr>
        <p:spPr>
          <a:xfrm>
            <a:off x="906152" y="3867244"/>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8" name="Google Shape;638;p73"/>
          <p:cNvSpPr txBox="1"/>
          <p:nvPr/>
        </p:nvSpPr>
        <p:spPr>
          <a:xfrm>
            <a:off x="957460" y="3962549"/>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9" name="Google Shape;639;p73"/>
          <p:cNvSpPr/>
          <p:nvPr/>
        </p:nvSpPr>
        <p:spPr>
          <a:xfrm>
            <a:off x="900153" y="3867250"/>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0" name="Google Shape;640;p73"/>
          <p:cNvSpPr txBox="1"/>
          <p:nvPr/>
        </p:nvSpPr>
        <p:spPr>
          <a:xfrm>
            <a:off x="953042" y="3969333"/>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1" name="Google Shape;641;p73"/>
          <p:cNvSpPr/>
          <p:nvPr/>
        </p:nvSpPr>
        <p:spPr>
          <a:xfrm>
            <a:off x="906133" y="3115163"/>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2" name="Google Shape;642;p73"/>
          <p:cNvSpPr txBox="1"/>
          <p:nvPr/>
        </p:nvSpPr>
        <p:spPr>
          <a:xfrm>
            <a:off x="957441" y="3210468"/>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3" name="Google Shape;643;p73"/>
          <p:cNvSpPr/>
          <p:nvPr/>
        </p:nvSpPr>
        <p:spPr>
          <a:xfrm>
            <a:off x="900134" y="3115169"/>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4" name="Google Shape;644;p73"/>
          <p:cNvSpPr txBox="1"/>
          <p:nvPr/>
        </p:nvSpPr>
        <p:spPr>
          <a:xfrm>
            <a:off x="953023" y="3217252"/>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5" name="Google Shape;645;p73"/>
          <p:cNvSpPr/>
          <p:nvPr/>
        </p:nvSpPr>
        <p:spPr>
          <a:xfrm>
            <a:off x="906114" y="2371079"/>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6" name="Google Shape;646;p73"/>
          <p:cNvSpPr txBox="1"/>
          <p:nvPr/>
        </p:nvSpPr>
        <p:spPr>
          <a:xfrm>
            <a:off x="957422" y="2466384"/>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7" name="Google Shape;647;p73"/>
          <p:cNvSpPr/>
          <p:nvPr/>
        </p:nvSpPr>
        <p:spPr>
          <a:xfrm>
            <a:off x="900116" y="2371085"/>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8" name="Google Shape;648;p73"/>
          <p:cNvSpPr txBox="1"/>
          <p:nvPr/>
        </p:nvSpPr>
        <p:spPr>
          <a:xfrm>
            <a:off x="953005" y="2473168"/>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nvGrpSpPr>
          <p:cNvPr id="649" name="Google Shape;649;p73"/>
          <p:cNvGrpSpPr/>
          <p:nvPr/>
        </p:nvGrpSpPr>
        <p:grpSpPr>
          <a:xfrm>
            <a:off x="906095" y="1623000"/>
            <a:ext cx="388350" cy="388350"/>
            <a:chOff x="9069139" y="3565127"/>
            <a:chExt cx="517800" cy="517800"/>
          </a:xfrm>
        </p:grpSpPr>
        <p:sp>
          <p:nvSpPr>
            <p:cNvPr id="650" name="Google Shape;650;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51" name="Google Shape;651;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52" name="Google Shape;652;p73"/>
          <p:cNvGrpSpPr/>
          <p:nvPr/>
        </p:nvGrpSpPr>
        <p:grpSpPr>
          <a:xfrm>
            <a:off x="900097" y="1623007"/>
            <a:ext cx="400389" cy="401360"/>
            <a:chOff x="7813889" y="2330318"/>
            <a:chExt cx="517800" cy="517800"/>
          </a:xfrm>
        </p:grpSpPr>
        <p:sp>
          <p:nvSpPr>
            <p:cNvPr id="653" name="Google Shape;653;p73"/>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54" name="Google Shape;654;p73"/>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55" name="Google Shape;655;p73"/>
          <p:cNvSpPr/>
          <p:nvPr/>
        </p:nvSpPr>
        <p:spPr>
          <a:xfrm>
            <a:off x="630516" y="2190525"/>
            <a:ext cx="7403625" cy="23352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656" name="Google Shape;656;p7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195</a:t>
            </a:fld>
            <a:endParaRPr dirty="0"/>
          </a:p>
        </p:txBody>
      </p:sp>
      <p:grpSp>
        <p:nvGrpSpPr>
          <p:cNvPr id="662" name="Google Shape;662;p74"/>
          <p:cNvGrpSpPr/>
          <p:nvPr/>
        </p:nvGrpSpPr>
        <p:grpSpPr>
          <a:xfrm>
            <a:off x="906162" y="1385260"/>
            <a:ext cx="7128008" cy="877141"/>
            <a:chOff x="1264714" y="1068250"/>
            <a:chExt cx="9504011" cy="1169522"/>
          </a:xfrm>
        </p:grpSpPr>
        <p:sp>
          <p:nvSpPr>
            <p:cNvPr id="663" name="Google Shape;663;p74"/>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664" name="Google Shape;664;p74"/>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65" name="Google Shape;665;p74"/>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66" name="Google Shape;666;p74"/>
          <p:cNvGrpSpPr/>
          <p:nvPr/>
        </p:nvGrpSpPr>
        <p:grpSpPr>
          <a:xfrm>
            <a:off x="906162" y="2880973"/>
            <a:ext cx="7232408" cy="1615805"/>
            <a:chOff x="1264714" y="3062533"/>
            <a:chExt cx="9643211" cy="2154407"/>
          </a:xfrm>
        </p:grpSpPr>
        <p:grpSp>
          <p:nvGrpSpPr>
            <p:cNvPr id="667" name="Google Shape;667;p74"/>
            <p:cNvGrpSpPr/>
            <p:nvPr/>
          </p:nvGrpSpPr>
          <p:grpSpPr>
            <a:xfrm>
              <a:off x="1264714" y="3388483"/>
              <a:ext cx="517800" cy="517800"/>
              <a:chOff x="9069139" y="3565127"/>
              <a:chExt cx="517800" cy="517800"/>
            </a:xfrm>
          </p:grpSpPr>
          <p:sp>
            <p:nvSpPr>
              <p:cNvPr id="668" name="Google Shape;66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69" name="Google Shape;66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70" name="Google Shape;670;p74"/>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671" name="Google Shape;671;p74"/>
          <p:cNvGrpSpPr/>
          <p:nvPr/>
        </p:nvGrpSpPr>
        <p:grpSpPr>
          <a:xfrm>
            <a:off x="906162" y="2133116"/>
            <a:ext cx="7232408" cy="877141"/>
            <a:chOff x="1264714" y="2065392"/>
            <a:chExt cx="9643211" cy="1169522"/>
          </a:xfrm>
        </p:grpSpPr>
        <p:sp>
          <p:nvSpPr>
            <p:cNvPr id="672" name="Google Shape;672;p74"/>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73" name="Google Shape;673;p74"/>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74" name="Google Shape;674;p74"/>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675" name="Google Shape;675;p74"/>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676" name="Google Shape;676;p74"/>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677" name="Google Shape;677;p74"/>
          <p:cNvGrpSpPr/>
          <p:nvPr/>
        </p:nvGrpSpPr>
        <p:grpSpPr>
          <a:xfrm>
            <a:off x="906152" y="3867244"/>
            <a:ext cx="388350" cy="388350"/>
            <a:chOff x="9069139" y="3565127"/>
            <a:chExt cx="517800" cy="517800"/>
          </a:xfrm>
        </p:grpSpPr>
        <p:sp>
          <p:nvSpPr>
            <p:cNvPr id="678" name="Google Shape;67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79" name="Google Shape;67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0" name="Google Shape;680;p74"/>
          <p:cNvGrpSpPr/>
          <p:nvPr/>
        </p:nvGrpSpPr>
        <p:grpSpPr>
          <a:xfrm>
            <a:off x="906152" y="3867244"/>
            <a:ext cx="388350" cy="388350"/>
            <a:chOff x="9069139" y="3565127"/>
            <a:chExt cx="517800" cy="517800"/>
          </a:xfrm>
        </p:grpSpPr>
        <p:sp>
          <p:nvSpPr>
            <p:cNvPr id="681" name="Google Shape;681;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2" name="Google Shape;682;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3" name="Google Shape;683;p74"/>
          <p:cNvGrpSpPr/>
          <p:nvPr/>
        </p:nvGrpSpPr>
        <p:grpSpPr>
          <a:xfrm>
            <a:off x="900153" y="3867250"/>
            <a:ext cx="400389" cy="401360"/>
            <a:chOff x="7813889" y="2330318"/>
            <a:chExt cx="517800" cy="517800"/>
          </a:xfrm>
        </p:grpSpPr>
        <p:sp>
          <p:nvSpPr>
            <p:cNvPr id="684" name="Google Shape;684;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5" name="Google Shape;685;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6" name="Google Shape;686;p74"/>
          <p:cNvGrpSpPr/>
          <p:nvPr/>
        </p:nvGrpSpPr>
        <p:grpSpPr>
          <a:xfrm>
            <a:off x="906133" y="3115163"/>
            <a:ext cx="388350" cy="388350"/>
            <a:chOff x="9069139" y="3565127"/>
            <a:chExt cx="517800" cy="517800"/>
          </a:xfrm>
        </p:grpSpPr>
        <p:sp>
          <p:nvSpPr>
            <p:cNvPr id="687" name="Google Shape;687;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8" name="Google Shape;688;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9" name="Google Shape;689;p74"/>
          <p:cNvGrpSpPr/>
          <p:nvPr/>
        </p:nvGrpSpPr>
        <p:grpSpPr>
          <a:xfrm>
            <a:off x="900134" y="3115169"/>
            <a:ext cx="400389" cy="401360"/>
            <a:chOff x="7813889" y="2330318"/>
            <a:chExt cx="517800" cy="517800"/>
          </a:xfrm>
        </p:grpSpPr>
        <p:sp>
          <p:nvSpPr>
            <p:cNvPr id="690" name="Google Shape;690;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1" name="Google Shape;691;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2" name="Google Shape;692;p74"/>
          <p:cNvGrpSpPr/>
          <p:nvPr/>
        </p:nvGrpSpPr>
        <p:grpSpPr>
          <a:xfrm>
            <a:off x="906114" y="2371079"/>
            <a:ext cx="388350" cy="388350"/>
            <a:chOff x="9069139" y="3565127"/>
            <a:chExt cx="517800" cy="517800"/>
          </a:xfrm>
        </p:grpSpPr>
        <p:sp>
          <p:nvSpPr>
            <p:cNvPr id="693" name="Google Shape;693;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4" name="Google Shape;694;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5" name="Google Shape;695;p74"/>
          <p:cNvGrpSpPr/>
          <p:nvPr/>
        </p:nvGrpSpPr>
        <p:grpSpPr>
          <a:xfrm>
            <a:off x="900116" y="2371085"/>
            <a:ext cx="400389" cy="401360"/>
            <a:chOff x="7813889" y="2330318"/>
            <a:chExt cx="517800" cy="517800"/>
          </a:xfrm>
        </p:grpSpPr>
        <p:sp>
          <p:nvSpPr>
            <p:cNvPr id="696" name="Google Shape;696;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7" name="Google Shape;697;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8" name="Google Shape;698;p74"/>
          <p:cNvGrpSpPr/>
          <p:nvPr/>
        </p:nvGrpSpPr>
        <p:grpSpPr>
          <a:xfrm>
            <a:off x="906095" y="1623000"/>
            <a:ext cx="388350" cy="388350"/>
            <a:chOff x="9069139" y="3565127"/>
            <a:chExt cx="517800" cy="517800"/>
          </a:xfrm>
        </p:grpSpPr>
        <p:sp>
          <p:nvSpPr>
            <p:cNvPr id="699" name="Google Shape;699;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00" name="Google Shape;700;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01" name="Google Shape;701;p74"/>
          <p:cNvGrpSpPr/>
          <p:nvPr/>
        </p:nvGrpSpPr>
        <p:grpSpPr>
          <a:xfrm>
            <a:off x="900097" y="1623007"/>
            <a:ext cx="400389" cy="401360"/>
            <a:chOff x="7813889" y="2330318"/>
            <a:chExt cx="517800" cy="517800"/>
          </a:xfrm>
        </p:grpSpPr>
        <p:sp>
          <p:nvSpPr>
            <p:cNvPr id="702" name="Google Shape;702;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03" name="Google Shape;703;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04" name="Google Shape;704;p74"/>
          <p:cNvSpPr/>
          <p:nvPr/>
        </p:nvSpPr>
        <p:spPr>
          <a:xfrm>
            <a:off x="630516" y="2952975"/>
            <a:ext cx="7403625" cy="157275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05" name="Google Shape;705;p74"/>
          <p:cNvSpPr/>
          <p:nvPr/>
        </p:nvSpPr>
        <p:spPr>
          <a:xfrm>
            <a:off x="733791" y="1531969"/>
            <a:ext cx="7403625" cy="7305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06" name="Google Shape;706;p7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7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196</a:t>
            </a:fld>
            <a:endParaRPr dirty="0"/>
          </a:p>
        </p:txBody>
      </p:sp>
      <p:grpSp>
        <p:nvGrpSpPr>
          <p:cNvPr id="712" name="Google Shape;712;p75"/>
          <p:cNvGrpSpPr/>
          <p:nvPr/>
        </p:nvGrpSpPr>
        <p:grpSpPr>
          <a:xfrm>
            <a:off x="906162" y="1385260"/>
            <a:ext cx="7128008" cy="877141"/>
            <a:chOff x="1264714" y="1068250"/>
            <a:chExt cx="9504011" cy="1169522"/>
          </a:xfrm>
        </p:grpSpPr>
        <p:sp>
          <p:nvSpPr>
            <p:cNvPr id="713" name="Google Shape;713;p75"/>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714" name="Google Shape;714;p75"/>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15" name="Google Shape;715;p75"/>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16" name="Google Shape;716;p75"/>
          <p:cNvGrpSpPr/>
          <p:nvPr/>
        </p:nvGrpSpPr>
        <p:grpSpPr>
          <a:xfrm>
            <a:off x="906162" y="2880973"/>
            <a:ext cx="7232408" cy="1615805"/>
            <a:chOff x="1264714" y="3062533"/>
            <a:chExt cx="9643211" cy="2154407"/>
          </a:xfrm>
        </p:grpSpPr>
        <p:grpSp>
          <p:nvGrpSpPr>
            <p:cNvPr id="717" name="Google Shape;717;p75"/>
            <p:cNvGrpSpPr/>
            <p:nvPr/>
          </p:nvGrpSpPr>
          <p:grpSpPr>
            <a:xfrm>
              <a:off x="1264714" y="3388483"/>
              <a:ext cx="517800" cy="517800"/>
              <a:chOff x="9069139" y="3565127"/>
              <a:chExt cx="517800" cy="517800"/>
            </a:xfrm>
          </p:grpSpPr>
          <p:sp>
            <p:nvSpPr>
              <p:cNvPr id="718" name="Google Shape;71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19" name="Google Shape;71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20" name="Google Shape;720;p75"/>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721" name="Google Shape;721;p75"/>
          <p:cNvGrpSpPr/>
          <p:nvPr/>
        </p:nvGrpSpPr>
        <p:grpSpPr>
          <a:xfrm>
            <a:off x="906162" y="2133116"/>
            <a:ext cx="7232408" cy="877141"/>
            <a:chOff x="1264714" y="2065392"/>
            <a:chExt cx="9643211" cy="1169522"/>
          </a:xfrm>
        </p:grpSpPr>
        <p:sp>
          <p:nvSpPr>
            <p:cNvPr id="722" name="Google Shape;722;p75"/>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23" name="Google Shape;723;p75"/>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724" name="Google Shape;724;p75"/>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725" name="Google Shape;725;p75"/>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726" name="Google Shape;726;p75"/>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727" name="Google Shape;727;p75"/>
          <p:cNvGrpSpPr/>
          <p:nvPr/>
        </p:nvGrpSpPr>
        <p:grpSpPr>
          <a:xfrm>
            <a:off x="906152" y="3867244"/>
            <a:ext cx="388350" cy="388350"/>
            <a:chOff x="9069139" y="3565127"/>
            <a:chExt cx="517800" cy="517800"/>
          </a:xfrm>
        </p:grpSpPr>
        <p:sp>
          <p:nvSpPr>
            <p:cNvPr id="728" name="Google Shape;72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29" name="Google Shape;72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0" name="Google Shape;730;p75"/>
          <p:cNvGrpSpPr/>
          <p:nvPr/>
        </p:nvGrpSpPr>
        <p:grpSpPr>
          <a:xfrm>
            <a:off x="906152" y="3867244"/>
            <a:ext cx="388350" cy="388350"/>
            <a:chOff x="9069139" y="3565127"/>
            <a:chExt cx="517800" cy="517800"/>
          </a:xfrm>
        </p:grpSpPr>
        <p:sp>
          <p:nvSpPr>
            <p:cNvPr id="731" name="Google Shape;731;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2" name="Google Shape;732;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3" name="Google Shape;733;p75"/>
          <p:cNvGrpSpPr/>
          <p:nvPr/>
        </p:nvGrpSpPr>
        <p:grpSpPr>
          <a:xfrm>
            <a:off x="900153" y="3867250"/>
            <a:ext cx="400389" cy="401360"/>
            <a:chOff x="7813889" y="2330318"/>
            <a:chExt cx="517800" cy="517800"/>
          </a:xfrm>
        </p:grpSpPr>
        <p:sp>
          <p:nvSpPr>
            <p:cNvPr id="734" name="Google Shape;734;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5" name="Google Shape;735;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6" name="Google Shape;736;p75"/>
          <p:cNvGrpSpPr/>
          <p:nvPr/>
        </p:nvGrpSpPr>
        <p:grpSpPr>
          <a:xfrm>
            <a:off x="906133" y="3115163"/>
            <a:ext cx="388350" cy="388350"/>
            <a:chOff x="9069139" y="3565127"/>
            <a:chExt cx="517800" cy="517800"/>
          </a:xfrm>
        </p:grpSpPr>
        <p:sp>
          <p:nvSpPr>
            <p:cNvPr id="737" name="Google Shape;737;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8" name="Google Shape;738;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9" name="Google Shape;739;p75"/>
          <p:cNvGrpSpPr/>
          <p:nvPr/>
        </p:nvGrpSpPr>
        <p:grpSpPr>
          <a:xfrm>
            <a:off x="900134" y="3115169"/>
            <a:ext cx="400389" cy="401360"/>
            <a:chOff x="7813889" y="2330318"/>
            <a:chExt cx="517800" cy="517800"/>
          </a:xfrm>
        </p:grpSpPr>
        <p:sp>
          <p:nvSpPr>
            <p:cNvPr id="740" name="Google Shape;740;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1" name="Google Shape;741;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2" name="Google Shape;742;p75"/>
          <p:cNvGrpSpPr/>
          <p:nvPr/>
        </p:nvGrpSpPr>
        <p:grpSpPr>
          <a:xfrm>
            <a:off x="906114" y="2371079"/>
            <a:ext cx="388350" cy="388350"/>
            <a:chOff x="9069139" y="3565127"/>
            <a:chExt cx="517800" cy="517800"/>
          </a:xfrm>
        </p:grpSpPr>
        <p:sp>
          <p:nvSpPr>
            <p:cNvPr id="743" name="Google Shape;743;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4" name="Google Shape;744;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5" name="Google Shape;745;p75"/>
          <p:cNvGrpSpPr/>
          <p:nvPr/>
        </p:nvGrpSpPr>
        <p:grpSpPr>
          <a:xfrm>
            <a:off x="900116" y="2371085"/>
            <a:ext cx="400389" cy="401360"/>
            <a:chOff x="7813889" y="2330318"/>
            <a:chExt cx="517800" cy="517800"/>
          </a:xfrm>
        </p:grpSpPr>
        <p:sp>
          <p:nvSpPr>
            <p:cNvPr id="746" name="Google Shape;746;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7" name="Google Shape;747;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8" name="Google Shape;748;p75"/>
          <p:cNvGrpSpPr/>
          <p:nvPr/>
        </p:nvGrpSpPr>
        <p:grpSpPr>
          <a:xfrm>
            <a:off x="906095" y="1623000"/>
            <a:ext cx="388350" cy="388350"/>
            <a:chOff x="9069139" y="3565127"/>
            <a:chExt cx="517800" cy="517800"/>
          </a:xfrm>
        </p:grpSpPr>
        <p:sp>
          <p:nvSpPr>
            <p:cNvPr id="749" name="Google Shape;749;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50" name="Google Shape;750;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51" name="Google Shape;751;p75"/>
          <p:cNvGrpSpPr/>
          <p:nvPr/>
        </p:nvGrpSpPr>
        <p:grpSpPr>
          <a:xfrm>
            <a:off x="900097" y="1623007"/>
            <a:ext cx="400389" cy="401360"/>
            <a:chOff x="7813889" y="2330318"/>
            <a:chExt cx="517800" cy="517800"/>
          </a:xfrm>
        </p:grpSpPr>
        <p:sp>
          <p:nvSpPr>
            <p:cNvPr id="752" name="Google Shape;752;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53" name="Google Shape;753;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54" name="Google Shape;754;p75"/>
          <p:cNvSpPr/>
          <p:nvPr/>
        </p:nvSpPr>
        <p:spPr>
          <a:xfrm>
            <a:off x="630516" y="3758250"/>
            <a:ext cx="7403625" cy="7674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55" name="Google Shape;755;p75"/>
          <p:cNvSpPr/>
          <p:nvPr/>
        </p:nvSpPr>
        <p:spPr>
          <a:xfrm>
            <a:off x="733791" y="1531969"/>
            <a:ext cx="7403625" cy="13491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56" name="Google Shape;756;p7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7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197</a:t>
            </a:fld>
            <a:endParaRPr dirty="0"/>
          </a:p>
        </p:txBody>
      </p:sp>
      <p:grpSp>
        <p:nvGrpSpPr>
          <p:cNvPr id="762" name="Google Shape;762;p76"/>
          <p:cNvGrpSpPr/>
          <p:nvPr/>
        </p:nvGrpSpPr>
        <p:grpSpPr>
          <a:xfrm>
            <a:off x="906162" y="1385260"/>
            <a:ext cx="7128008" cy="877141"/>
            <a:chOff x="1264714" y="1068250"/>
            <a:chExt cx="9504011" cy="1169522"/>
          </a:xfrm>
        </p:grpSpPr>
        <p:sp>
          <p:nvSpPr>
            <p:cNvPr id="763" name="Google Shape;763;p76"/>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764" name="Google Shape;764;p76"/>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65" name="Google Shape;765;p76"/>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66" name="Google Shape;766;p76"/>
          <p:cNvGrpSpPr/>
          <p:nvPr/>
        </p:nvGrpSpPr>
        <p:grpSpPr>
          <a:xfrm>
            <a:off x="906162" y="2880973"/>
            <a:ext cx="7232408" cy="1615805"/>
            <a:chOff x="1264714" y="3062533"/>
            <a:chExt cx="9643211" cy="2154407"/>
          </a:xfrm>
        </p:grpSpPr>
        <p:grpSp>
          <p:nvGrpSpPr>
            <p:cNvPr id="767" name="Google Shape;767;p76"/>
            <p:cNvGrpSpPr/>
            <p:nvPr/>
          </p:nvGrpSpPr>
          <p:grpSpPr>
            <a:xfrm>
              <a:off x="1264714" y="3388483"/>
              <a:ext cx="517800" cy="517800"/>
              <a:chOff x="9069139" y="3565127"/>
              <a:chExt cx="517800" cy="517800"/>
            </a:xfrm>
          </p:grpSpPr>
          <p:sp>
            <p:nvSpPr>
              <p:cNvPr id="768" name="Google Shape;76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69" name="Google Shape;76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70" name="Google Shape;770;p76"/>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771" name="Google Shape;771;p76"/>
          <p:cNvGrpSpPr/>
          <p:nvPr/>
        </p:nvGrpSpPr>
        <p:grpSpPr>
          <a:xfrm>
            <a:off x="906162" y="2133116"/>
            <a:ext cx="7232408" cy="877141"/>
            <a:chOff x="1264714" y="2065392"/>
            <a:chExt cx="9643211" cy="1169522"/>
          </a:xfrm>
        </p:grpSpPr>
        <p:sp>
          <p:nvSpPr>
            <p:cNvPr id="772" name="Google Shape;772;p76"/>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73" name="Google Shape;773;p76"/>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774" name="Google Shape;774;p76"/>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775" name="Google Shape;775;p76"/>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776" name="Google Shape;776;p76"/>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777" name="Google Shape;777;p76"/>
          <p:cNvGrpSpPr/>
          <p:nvPr/>
        </p:nvGrpSpPr>
        <p:grpSpPr>
          <a:xfrm>
            <a:off x="906152" y="3867244"/>
            <a:ext cx="388350" cy="388350"/>
            <a:chOff x="9069139" y="3565127"/>
            <a:chExt cx="517800" cy="517800"/>
          </a:xfrm>
        </p:grpSpPr>
        <p:sp>
          <p:nvSpPr>
            <p:cNvPr id="778" name="Google Shape;77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79" name="Google Shape;77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0" name="Google Shape;780;p76"/>
          <p:cNvGrpSpPr/>
          <p:nvPr/>
        </p:nvGrpSpPr>
        <p:grpSpPr>
          <a:xfrm>
            <a:off x="906152" y="3867244"/>
            <a:ext cx="388350" cy="388350"/>
            <a:chOff x="9069139" y="3565127"/>
            <a:chExt cx="517800" cy="517800"/>
          </a:xfrm>
        </p:grpSpPr>
        <p:sp>
          <p:nvSpPr>
            <p:cNvPr id="781" name="Google Shape;781;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2" name="Google Shape;782;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3" name="Google Shape;783;p76"/>
          <p:cNvGrpSpPr/>
          <p:nvPr/>
        </p:nvGrpSpPr>
        <p:grpSpPr>
          <a:xfrm>
            <a:off x="900153" y="3867250"/>
            <a:ext cx="400389" cy="401360"/>
            <a:chOff x="7813889" y="2330318"/>
            <a:chExt cx="517800" cy="517800"/>
          </a:xfrm>
        </p:grpSpPr>
        <p:sp>
          <p:nvSpPr>
            <p:cNvPr id="784" name="Google Shape;784;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5" name="Google Shape;785;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6" name="Google Shape;786;p76"/>
          <p:cNvGrpSpPr/>
          <p:nvPr/>
        </p:nvGrpSpPr>
        <p:grpSpPr>
          <a:xfrm>
            <a:off x="906133" y="3115163"/>
            <a:ext cx="388350" cy="388350"/>
            <a:chOff x="9069139" y="3565127"/>
            <a:chExt cx="517800" cy="517800"/>
          </a:xfrm>
        </p:grpSpPr>
        <p:sp>
          <p:nvSpPr>
            <p:cNvPr id="787" name="Google Shape;787;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8" name="Google Shape;788;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9" name="Google Shape;789;p76"/>
          <p:cNvGrpSpPr/>
          <p:nvPr/>
        </p:nvGrpSpPr>
        <p:grpSpPr>
          <a:xfrm>
            <a:off x="900134" y="3115169"/>
            <a:ext cx="400389" cy="401360"/>
            <a:chOff x="7813889" y="2330318"/>
            <a:chExt cx="517800" cy="517800"/>
          </a:xfrm>
        </p:grpSpPr>
        <p:sp>
          <p:nvSpPr>
            <p:cNvPr id="790" name="Google Shape;790;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1" name="Google Shape;791;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2" name="Google Shape;792;p76"/>
          <p:cNvGrpSpPr/>
          <p:nvPr/>
        </p:nvGrpSpPr>
        <p:grpSpPr>
          <a:xfrm>
            <a:off x="906114" y="2371079"/>
            <a:ext cx="388350" cy="388350"/>
            <a:chOff x="9069139" y="3565127"/>
            <a:chExt cx="517800" cy="517800"/>
          </a:xfrm>
        </p:grpSpPr>
        <p:sp>
          <p:nvSpPr>
            <p:cNvPr id="793" name="Google Shape;793;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4" name="Google Shape;794;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5" name="Google Shape;795;p76"/>
          <p:cNvGrpSpPr/>
          <p:nvPr/>
        </p:nvGrpSpPr>
        <p:grpSpPr>
          <a:xfrm>
            <a:off x="900116" y="2371085"/>
            <a:ext cx="400389" cy="401360"/>
            <a:chOff x="7813889" y="2330318"/>
            <a:chExt cx="517800" cy="517800"/>
          </a:xfrm>
        </p:grpSpPr>
        <p:sp>
          <p:nvSpPr>
            <p:cNvPr id="796" name="Google Shape;796;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7" name="Google Shape;797;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8" name="Google Shape;798;p76"/>
          <p:cNvGrpSpPr/>
          <p:nvPr/>
        </p:nvGrpSpPr>
        <p:grpSpPr>
          <a:xfrm>
            <a:off x="906095" y="1623000"/>
            <a:ext cx="388350" cy="388350"/>
            <a:chOff x="9069139" y="3565127"/>
            <a:chExt cx="517800" cy="517800"/>
          </a:xfrm>
        </p:grpSpPr>
        <p:sp>
          <p:nvSpPr>
            <p:cNvPr id="799" name="Google Shape;799;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00" name="Google Shape;800;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01" name="Google Shape;801;p76"/>
          <p:cNvGrpSpPr/>
          <p:nvPr/>
        </p:nvGrpSpPr>
        <p:grpSpPr>
          <a:xfrm>
            <a:off x="900097" y="1623007"/>
            <a:ext cx="400389" cy="401360"/>
            <a:chOff x="7813889" y="2330318"/>
            <a:chExt cx="517800" cy="517800"/>
          </a:xfrm>
        </p:grpSpPr>
        <p:sp>
          <p:nvSpPr>
            <p:cNvPr id="802" name="Google Shape;802;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03" name="Google Shape;803;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04" name="Google Shape;804;p76"/>
          <p:cNvSpPr/>
          <p:nvPr/>
        </p:nvSpPr>
        <p:spPr>
          <a:xfrm>
            <a:off x="733791" y="1531969"/>
            <a:ext cx="7403625" cy="22263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05" name="Google Shape;805;p7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7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198</a:t>
            </a:fld>
            <a:endParaRPr dirty="0"/>
          </a:p>
        </p:txBody>
      </p:sp>
      <p:grpSp>
        <p:nvGrpSpPr>
          <p:cNvPr id="848" name="Google Shape;848;p78"/>
          <p:cNvGrpSpPr/>
          <p:nvPr/>
        </p:nvGrpSpPr>
        <p:grpSpPr>
          <a:xfrm>
            <a:off x="906162" y="1385260"/>
            <a:ext cx="7232408" cy="3111518"/>
            <a:chOff x="1264714" y="1068250"/>
            <a:chExt cx="9643211" cy="4148690"/>
          </a:xfrm>
        </p:grpSpPr>
        <p:grpSp>
          <p:nvGrpSpPr>
            <p:cNvPr id="849" name="Google Shape;849;p78"/>
            <p:cNvGrpSpPr/>
            <p:nvPr/>
          </p:nvGrpSpPr>
          <p:grpSpPr>
            <a:xfrm>
              <a:off x="1264714" y="1068250"/>
              <a:ext cx="9504011" cy="1169522"/>
              <a:chOff x="1264714" y="1068250"/>
              <a:chExt cx="9504011" cy="1169522"/>
            </a:xfrm>
          </p:grpSpPr>
          <p:sp>
            <p:nvSpPr>
              <p:cNvPr id="850" name="Google Shape;850;p78"/>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851" name="Google Shape;851;p78"/>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52" name="Google Shape;852;p78"/>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53" name="Google Shape;853;p78"/>
            <p:cNvGrpSpPr/>
            <p:nvPr/>
          </p:nvGrpSpPr>
          <p:grpSpPr>
            <a:xfrm>
              <a:off x="1264714" y="3062533"/>
              <a:ext cx="9643211" cy="2154407"/>
              <a:chOff x="1264714" y="3062533"/>
              <a:chExt cx="9643211" cy="2154407"/>
            </a:xfrm>
          </p:grpSpPr>
          <p:grpSp>
            <p:nvGrpSpPr>
              <p:cNvPr id="854" name="Google Shape;854;p78"/>
              <p:cNvGrpSpPr/>
              <p:nvPr/>
            </p:nvGrpSpPr>
            <p:grpSpPr>
              <a:xfrm>
                <a:off x="1264714" y="3388483"/>
                <a:ext cx="517800" cy="517800"/>
                <a:chOff x="9069139" y="3565127"/>
                <a:chExt cx="517800" cy="517800"/>
              </a:xfrm>
            </p:grpSpPr>
            <p:sp>
              <p:nvSpPr>
                <p:cNvPr id="855" name="Google Shape;85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56" name="Google Shape;85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57" name="Google Shape;857;p78"/>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858" name="Google Shape;858;p78"/>
            <p:cNvGrpSpPr/>
            <p:nvPr/>
          </p:nvGrpSpPr>
          <p:grpSpPr>
            <a:xfrm>
              <a:off x="1264714" y="2065392"/>
              <a:ext cx="9643211" cy="1169522"/>
              <a:chOff x="1264714" y="2065392"/>
              <a:chExt cx="9643211" cy="1169522"/>
            </a:xfrm>
          </p:grpSpPr>
          <p:sp>
            <p:nvSpPr>
              <p:cNvPr id="859" name="Google Shape;859;p78"/>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60" name="Google Shape;860;p78"/>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861" name="Google Shape;861;p78"/>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grpSp>
      <p:sp>
        <p:nvSpPr>
          <p:cNvPr id="862" name="Google Shape;862;p78"/>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Our tests are:</a:t>
            </a:r>
            <a:endParaRPr sz="4800" dirty="0">
              <a:solidFill>
                <a:schemeClr val="accent3"/>
              </a:solidFill>
              <a:latin typeface="DM Mono" panose="020B0509040201040103" pitchFamily="49" charset="77"/>
              <a:ea typeface="DM Sans"/>
              <a:cs typeface="DM Sans"/>
              <a:sym typeface="DM Sans"/>
            </a:endParaRPr>
          </a:p>
        </p:txBody>
      </p:sp>
      <p:sp>
        <p:nvSpPr>
          <p:cNvPr id="863" name="Google Shape;863;p78"/>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864" name="Google Shape;864;p78"/>
          <p:cNvGrpSpPr/>
          <p:nvPr/>
        </p:nvGrpSpPr>
        <p:grpSpPr>
          <a:xfrm>
            <a:off x="906152" y="3867244"/>
            <a:ext cx="388350" cy="388350"/>
            <a:chOff x="9069139" y="3565127"/>
            <a:chExt cx="517800" cy="517800"/>
          </a:xfrm>
        </p:grpSpPr>
        <p:sp>
          <p:nvSpPr>
            <p:cNvPr id="865" name="Google Shape;86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66" name="Google Shape;86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67" name="Google Shape;867;p7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386837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8413726" y="252569"/>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275725" y="1200891"/>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3270556" y="10872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464904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5627948" y="407660"/>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6479234"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744833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7884557"/>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612323"/>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spTree>
    <p:extLst>
      <p:ext uri="{BB962C8B-B14F-4D97-AF65-F5344CB8AC3E}">
        <p14:creationId xmlns:p14="http://schemas.microsoft.com/office/powerpoint/2010/main" val="11449947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17397888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0002789"/>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4025303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203</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44609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8901679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204</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65519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33187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564695" y="774215"/>
            <a:ext cx="799133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2149DD33-CC81-6C8C-6165-2038C258A11E}"/>
              </a:ext>
            </a:extLst>
          </p:cNvPr>
          <p:cNvSpPr/>
          <p:nvPr/>
        </p:nvSpPr>
        <p:spPr>
          <a:xfrm>
            <a:off x="650252" y="3722914"/>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10" name="Google Shape;783;p76">
            <a:extLst>
              <a:ext uri="{FF2B5EF4-FFF2-40B4-BE49-F238E27FC236}">
                <a16:creationId xmlns:a16="http://schemas.microsoft.com/office/drawing/2014/main" id="{1CEF7755-4E26-F9BF-30BB-EE3218032725}"/>
              </a:ext>
            </a:extLst>
          </p:cNvPr>
          <p:cNvGrpSpPr/>
          <p:nvPr/>
        </p:nvGrpSpPr>
        <p:grpSpPr>
          <a:xfrm>
            <a:off x="7569975" y="3806899"/>
            <a:ext cx="468875" cy="461234"/>
            <a:chOff x="7813889" y="2330318"/>
            <a:chExt cx="517800" cy="517800"/>
          </a:xfrm>
          <a:solidFill>
            <a:srgbClr val="12CB5A"/>
          </a:solidFill>
        </p:grpSpPr>
        <p:sp>
          <p:nvSpPr>
            <p:cNvPr id="11" name="Google Shape;784;p76">
              <a:extLst>
                <a:ext uri="{FF2B5EF4-FFF2-40B4-BE49-F238E27FC236}">
                  <a16:creationId xmlns:a16="http://schemas.microsoft.com/office/drawing/2014/main" id="{CAA0D7D2-0645-C1EC-581C-438F96DBEAC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3" name="Google Shape;785;p76">
              <a:extLst>
                <a:ext uri="{FF2B5EF4-FFF2-40B4-BE49-F238E27FC236}">
                  <a16:creationId xmlns:a16="http://schemas.microsoft.com/office/drawing/2014/main" id="{D91F5EB4-CAAF-46A3-788B-EF429610D96A}"/>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8258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78773" y="-8888184"/>
            <a:ext cx="7991335" cy="25460816"/>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"XQfwVwDr-v0ZS3_CbbE5Xw"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"mh_-eMZ6K5RLWhZyISBhwA"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The</a:t>
            </a:r>
            <a:r>
              <a:rPr lang="en-CA" sz="1050" dirty="0">
                <a:solidFill>
                  <a:srgbClr val="067D17"/>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"2018-07-07 22:09:11"</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"7ATYjTIgM3jUlt4UM3IypQ"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"OyoGAe7OKpv6SyGZT5g77Q"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Ive</a:t>
            </a:r>
            <a:r>
              <a:rPr lang="en-CA" sz="1050" dirty="0">
                <a:solidFill>
                  <a:srgbClr val="067D17"/>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For</a:t>
            </a:r>
            <a:r>
              <a:rPr lang="en-CA" sz="1050" dirty="0">
                <a:solidFill>
                  <a:srgbClr val="067D17"/>
                </a:solidFill>
                <a:latin typeface="DM Mono" panose="020B0509040201040103" pitchFamily="49" charset="77"/>
              </a:rPr>
              <a:t> anyone who struggles to fit workouts in, the online scheduling system makes it easy to plan ahead (and </a:t>
            </a:r>
            <a:r>
              <a:rPr lang="en-CA" sz="1050" dirty="0" err="1">
                <a:solidFill>
                  <a:srgbClr val="067D17"/>
                </a:solidFill>
                <a:latin typeface="DM Mono" panose="020B0509040201040103" pitchFamily="49" charset="77"/>
              </a:rPr>
              <a:t>theres</a:t>
            </a:r>
            <a:r>
              <a:rPr lang="en-CA" sz="1050" dirty="0">
                <a:solidFill>
                  <a:srgbClr val="067D17"/>
                </a:solidFill>
                <a:latin typeface="DM Mono" panose="020B0509040201040103" pitchFamily="49" charset="77"/>
              </a:rPr>
              <a:t> no need to line up way in advanced like many gyms make you do).</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There</a:t>
            </a:r>
            <a:r>
              <a:rPr lang="en-CA" sz="1050" dirty="0">
                <a:solidFill>
                  <a:srgbClr val="067D17"/>
                </a:solidFill>
                <a:latin typeface="DM Mono" panose="020B0509040201040103" pitchFamily="49" charset="77"/>
              </a:rPr>
              <a:t> is no way I can write this review without giving Russell, the owner of Body Cycle, a shout out. </a:t>
            </a:r>
            <a:r>
              <a:rPr lang="en-CA" sz="1050" dirty="0" err="1">
                <a:solidFill>
                  <a:srgbClr val="067D17"/>
                </a:solidFill>
                <a:latin typeface="DM Mono" panose="020B0509040201040103" pitchFamily="49" charset="77"/>
              </a:rPr>
              <a:t>Russells</a:t>
            </a:r>
            <a:r>
              <a:rPr lang="en-CA" sz="1050" dirty="0">
                <a:solidFill>
                  <a:srgbClr val="067D17"/>
                </a:solidFill>
                <a:latin typeface="DM Mono" panose="020B0509040201040103" pitchFamily="49" charset="77"/>
              </a:rPr>
              <a:t> passion for fitness and cycling is so evident, as is his desire for all of his clients to succeed. He is always dropping in to classes to check in</a:t>
            </a:r>
            <a:r>
              <a:rPr lang="en-CA" sz="1050" dirty="0">
                <a:solidFill>
                  <a:srgbClr val="0037A6"/>
                </a:solidFill>
                <a:latin typeface="DM Mono" panose="020B0509040201040103" pitchFamily="49" charset="77"/>
              </a:rPr>
              <a:t>\/</a:t>
            </a:r>
            <a:r>
              <a:rPr lang="en-CA" sz="1050" dirty="0">
                <a:solidFill>
                  <a:srgbClr val="067D17"/>
                </a:solidFill>
                <a:latin typeface="DM Mono" panose="020B0509040201040103" pitchFamily="49" charset="77"/>
              </a:rPr>
              <a:t>provide encouragement, and is open to ideas and recommendations from anyone. Russell always wears a smile on his face, even when </a:t>
            </a:r>
            <a:r>
              <a:rPr lang="en-CA" sz="1050" dirty="0" err="1">
                <a:solidFill>
                  <a:srgbClr val="067D17"/>
                </a:solidFill>
                <a:latin typeface="DM Mono" panose="020B0509040201040103" pitchFamily="49" charset="77"/>
              </a:rPr>
              <a:t>hes</a:t>
            </a:r>
            <a:r>
              <a:rPr lang="en-CA" sz="1050" dirty="0">
                <a:solidFill>
                  <a:srgbClr val="067D17"/>
                </a:solidFill>
                <a:latin typeface="DM Mono" panose="020B0509040201040103" pitchFamily="49" charset="77"/>
              </a:rPr>
              <a:t> kicking your butt in class!"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13:18:32"</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"YjUWPpI6HXG530lwP-fb2A"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"8g_iMtfSiwikVnbP2etR0A"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16:23:50"</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"kxX2SOes4o-D3ZQBkiMRfA"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"_7bHUi9Uuf5__HHc_Q8guQ"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"Wow!  Yummy, different,  delicious.   Our favorite is the lamb curry and korma.  With 10 different kinds of naan!!!  </a:t>
            </a:r>
            <a:r>
              <a:rPr lang="en-CA" sz="1050" dirty="0" err="1">
                <a:solidFill>
                  <a:srgbClr val="067D17"/>
                </a:solidFill>
                <a:latin typeface="DM Mono" panose="020B0509040201040103" pitchFamily="49" charset="77"/>
              </a:rPr>
              <a:t>Dont</a:t>
            </a:r>
            <a:r>
              <a:rPr lang="en-CA" sz="1050" dirty="0">
                <a:solidFill>
                  <a:srgbClr val="067D17"/>
                </a:solidFill>
                <a:latin typeface="DM Mono" panose="020B0509040201040103" pitchFamily="49" charset="77"/>
              </a:rPr>
              <a:t> let the outside deter you (because we almost changed our minds)...go in and try something new!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be glad you did!"</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"2021-01-04 00:01:03"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"e4Vwtrqf-wpJfwesgvdgxQ"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"bcjbaE6dDog4jkNY91ncLQ"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4.0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"Cute interior and owner (?) gave us tour of upcoming patio</a:t>
            </a:r>
            <a:r>
              <a:rPr lang="en-CA" sz="1050" dirty="0">
                <a:solidFill>
                  <a:srgbClr val="0037A6"/>
                </a:solidFill>
                <a:latin typeface="DM Mono" panose="020B0509040201040103" pitchFamily="49" charset="77"/>
              </a:rPr>
              <a:t>\/</a:t>
            </a:r>
            <a:r>
              <a:rPr lang="en-CA" sz="1050" dirty="0">
                <a:solidFill>
                  <a:srgbClr val="067D17"/>
                </a:solidFill>
                <a:latin typeface="DM Mono" panose="020B0509040201040103" pitchFamily="49" charset="77"/>
              </a:rPr>
              <a:t>rooftop area which will be great on beautiful days like today. Cheese curds were very good and very filling. Really like that sandwiches come w salad, </a:t>
            </a:r>
            <a:r>
              <a:rPr lang="en-CA" sz="1050" dirty="0" err="1">
                <a:solidFill>
                  <a:srgbClr val="067D17"/>
                </a:solidFill>
                <a:latin typeface="DM Mono" panose="020B0509040201040103" pitchFamily="49" charset="77"/>
              </a:rPr>
              <a:t>esp</a:t>
            </a:r>
            <a:r>
              <a:rPr lang="en-CA" sz="1050" dirty="0">
                <a:solidFill>
                  <a:srgbClr val="067D17"/>
                </a:solidFill>
                <a:latin typeface="DM Mono" panose="020B0509040201040103" pitchFamily="49" charset="77"/>
              </a:rPr>
              <a:t> after eating too many curds! Had the onion, gruyere, tomato sandwich. </a:t>
            </a:r>
            <a:r>
              <a:rPr lang="en-CA" sz="1050" dirty="0" err="1">
                <a:solidFill>
                  <a:srgbClr val="067D17"/>
                </a:solidFill>
                <a:latin typeface="DM Mono" panose="020B0509040201040103" pitchFamily="49" charset="77"/>
              </a:rPr>
              <a:t>Wasnt</a:t>
            </a:r>
            <a:r>
              <a:rPr lang="en-CA" sz="1050" dirty="0">
                <a:solidFill>
                  <a:srgbClr val="067D17"/>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"2017-01-14 20:54:15"</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"kxX2SOes4o-D3ZQBkiMRfA"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"_7bHUi9Uuf5__HHc_Q8guQ"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"Wow!  Yummy, different,  delicious.   Our favorite is the lamb curry and korma.  With 10 different kinds of naan!!!  </a:t>
            </a:r>
            <a:r>
              <a:rPr lang="en-CA" sz="1050" dirty="0" err="1">
                <a:solidFill>
                  <a:srgbClr val="067D17"/>
                </a:solidFill>
                <a:latin typeface="DM Mono" panose="020B0509040201040103" pitchFamily="49" charset="77"/>
              </a:rPr>
              <a:t>Dont</a:t>
            </a:r>
            <a:r>
              <a:rPr lang="en-CA" sz="1050" dirty="0">
                <a:solidFill>
                  <a:srgbClr val="067D17"/>
                </a:solidFill>
                <a:latin typeface="DM Mono" panose="020B0509040201040103" pitchFamily="49" charset="77"/>
              </a:rPr>
              <a:t> let the outside deter you (because we almost changed our minds)...go in and try something new!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be glad you did!"</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00:01:03"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"r3zeYsv1XFBRA4dJpL78cw"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"Loved this tour! I grabbed a </a:t>
            </a:r>
            <a:r>
              <a:rPr lang="en-CA" sz="1050" dirty="0" err="1">
                <a:solidFill>
                  <a:srgbClr val="067D17"/>
                </a:solidFill>
                <a:latin typeface="DM Mono" panose="020B0509040201040103" pitchFamily="49" charset="77"/>
              </a:rPr>
              <a:t>groupon</a:t>
            </a:r>
            <a:r>
              <a:rPr lang="en-CA" sz="1050" dirty="0">
                <a:solidFill>
                  <a:srgbClr val="067D17"/>
                </a:solidFill>
                <a:latin typeface="DM Mono" panose="020B0509040201040103" pitchFamily="49" charset="77"/>
              </a:rPr>
              <a:t> and the price was great. It was the perfect way to explore New Orleans for someone </a:t>
            </a:r>
            <a:r>
              <a:rPr lang="en-CA" sz="1050" dirty="0" err="1">
                <a:solidFill>
                  <a:srgbClr val="067D17"/>
                </a:solidFill>
                <a:latin typeface="DM Mono" panose="020B0509040201040103" pitchFamily="49" charset="77"/>
              </a:rPr>
              <a:t>whod</a:t>
            </a:r>
            <a:r>
              <a:rPr lang="en-CA" sz="1050" dirty="0">
                <a:solidFill>
                  <a:srgbClr val="067D17"/>
                </a:solidFill>
                <a:latin typeface="DM Mono" panose="020B0509040201040103" pitchFamily="49" charset="77"/>
              </a:rPr>
              <a:t> never been there before and </a:t>
            </a:r>
            <a:r>
              <a:rPr lang="en-CA" sz="1050" dirty="0" err="1">
                <a:solidFill>
                  <a:srgbClr val="067D17"/>
                </a:solidFill>
                <a:latin typeface="DM Mono" panose="020B0509040201040103" pitchFamily="49" charset="77"/>
              </a:rPr>
              <a:t>didnt</a:t>
            </a:r>
            <a:r>
              <a:rPr lang="en-CA" sz="1050" dirty="0">
                <a:solidFill>
                  <a:srgbClr val="067D17"/>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meet up in front of a grocery store (seems strange at first, but its not terribly hard to find, and </a:t>
            </a:r>
            <a:r>
              <a:rPr lang="en-CA" sz="1050" dirty="0" err="1">
                <a:solidFill>
                  <a:srgbClr val="067D17"/>
                </a:solidFill>
                <a:latin typeface="DM Mono" panose="020B0509040201040103" pitchFamily="49" charset="77"/>
              </a:rPr>
              <a:t>itll</a:t>
            </a:r>
            <a:r>
              <a:rPr lang="en-CA" sz="1050" dirty="0">
                <a:solidFill>
                  <a:srgbClr val="067D17"/>
                </a:solidFill>
                <a:latin typeface="DM Mono" panose="020B0509040201040103" pitchFamily="49" charset="77"/>
              </a:rPr>
              <a:t> give you a chance to get some water), and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stop at a visitor center part way through the tour for a bathroom break if needed. This tour was one of my favorite parts of my trip!"</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"2021-01-03 23:21:18"</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"LHSTtnW3YHCeUkRDGyJOyw"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"yfFzsLmaWF2d4Sr0UNbBgg"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"_ZeMknuYdlQcUqng_Im3yg"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"2021-08-07 02:29:16"</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"B5XSoSG3SfvQGtKEGQ1tSQ"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wSTuiTk-sKNdcFyprzZAjg</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067D17"/>
                </a:solidFill>
                <a:latin typeface="DM Mono" panose="020B0509040201040103" pitchFamily="49" charset="77"/>
              </a:rPr>
              <a:t>thats</a:t>
            </a:r>
            <a:r>
              <a:rPr lang="en-CA" sz="1050" dirty="0">
                <a:solidFill>
                  <a:srgbClr val="067D17"/>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22:46:33"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"gebiRewfieSdtt17PTW6Zg"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"59MxRhNVhU9MYndMkz0wtw"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"pUycOfUwM8vqX7KjRRhUEA"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"Had a party of 6 here for hibachi. Our waitress brought our separate sushi orders on one plate so we </a:t>
            </a:r>
            <a:r>
              <a:rPr lang="en-CA" sz="1050" dirty="0" err="1">
                <a:solidFill>
                  <a:srgbClr val="067D17"/>
                </a:solidFill>
                <a:latin typeface="DM Mono" panose="020B0509040201040103" pitchFamily="49" charset="77"/>
              </a:rPr>
              <a:t>couldnt</a:t>
            </a:r>
            <a:r>
              <a:rPr lang="en-CA" sz="1050" dirty="0">
                <a:solidFill>
                  <a:srgbClr val="067D17"/>
                </a:solidFill>
                <a:latin typeface="DM Mono" panose="020B0509040201040103" pitchFamily="49" charset="77"/>
              </a:rPr>
              <a:t> really tell </a:t>
            </a:r>
            <a:r>
              <a:rPr lang="en-CA" sz="1050" dirty="0" err="1">
                <a:solidFill>
                  <a:srgbClr val="067D17"/>
                </a:solidFill>
                <a:latin typeface="DM Mono" panose="020B0509040201040103" pitchFamily="49" charset="77"/>
              </a:rPr>
              <a:t>whos</a:t>
            </a:r>
            <a:r>
              <a:rPr lang="en-CA" sz="1050" dirty="0">
                <a:solidFill>
                  <a:srgbClr val="067D17"/>
                </a:solidFill>
                <a:latin typeface="DM Mono" panose="020B0509040201040103" pitchFamily="49" charset="77"/>
              </a:rPr>
              <a:t> was </a:t>
            </a:r>
            <a:r>
              <a:rPr lang="en-CA" sz="1050" dirty="0" err="1">
                <a:solidFill>
                  <a:srgbClr val="067D17"/>
                </a:solidFill>
                <a:latin typeface="DM Mono" panose="020B0509040201040103" pitchFamily="49" charset="77"/>
              </a:rPr>
              <a:t>whos</a:t>
            </a:r>
            <a:r>
              <a:rPr lang="en-CA" sz="1050" dirty="0">
                <a:solidFill>
                  <a:srgbClr val="067D17"/>
                </a:solidFill>
                <a:latin typeface="DM Mono" panose="020B0509040201040103" pitchFamily="49" charset="77"/>
              </a:rPr>
              <a:t> and forgot several items on an order. I understand making mistakes but the </a:t>
            </a:r>
            <a:r>
              <a:rPr lang="en-CA" sz="1050" dirty="0" err="1">
                <a:solidFill>
                  <a:srgbClr val="067D17"/>
                </a:solidFill>
                <a:latin typeface="DM Mono" panose="020B0509040201040103" pitchFamily="49" charset="77"/>
              </a:rPr>
              <a:t>restaraunt</a:t>
            </a:r>
            <a:r>
              <a:rPr lang="en-CA" sz="1050" dirty="0">
                <a:solidFill>
                  <a:srgbClr val="067D17"/>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067D17"/>
                </a:solidFill>
                <a:latin typeface="DM Mono" panose="020B0509040201040103" pitchFamily="49" charset="77"/>
              </a:rPr>
              <a:t>im</a:t>
            </a:r>
            <a:r>
              <a:rPr lang="en-CA" sz="1050" dirty="0">
                <a:solidFill>
                  <a:srgbClr val="067D17"/>
                </a:solidFill>
                <a:latin typeface="DM Mono" panose="020B0509040201040103" pitchFamily="49" charset="77"/>
              </a:rPr>
              <a:t> hoping it was just an off night here. But for the money I </a:t>
            </a:r>
            <a:r>
              <a:rPr lang="en-CA" sz="1050" dirty="0" err="1">
                <a:solidFill>
                  <a:srgbClr val="067D17"/>
                </a:solidFill>
                <a:latin typeface="DM Mono" panose="020B0509040201040103" pitchFamily="49" charset="77"/>
              </a:rPr>
              <a:t>wouldnt</a:t>
            </a:r>
            <a:r>
              <a:rPr lang="en-CA" sz="1050" dirty="0">
                <a:solidFill>
                  <a:srgbClr val="067D17"/>
                </a:solidFill>
                <a:latin typeface="DM Mono" panose="020B0509040201040103" pitchFamily="49" charset="77"/>
              </a:rPr>
              <a:t> go back."</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"2016-07-25 07:31:06"</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418317618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2" y="-273621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192184014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7171606"/>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23774573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9930123"/>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3883295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35992" y="450057"/>
            <a:ext cx="8808440" cy="3932635"/>
          </a:xfrm>
          <a:prstGeom prst="rect">
            <a:avLst/>
          </a:prstGeom>
          <a:solidFill>
            <a:schemeClr val="bg1">
              <a:alpha val="80000"/>
            </a:schemeClr>
          </a:solidFill>
          <a:ln>
            <a:solidFill>
              <a:schemeClr val="bg1">
                <a:alpha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793913" y="35136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22" name="Google Shape;1122;p99"/>
          <p:cNvSpPr txBox="1">
            <a:spLocks noGrp="1"/>
          </p:cNvSpPr>
          <p:nvPr>
            <p:ph type="title"/>
          </p:nvPr>
        </p:nvSpPr>
        <p:spPr>
          <a:prstGeom prst="rect">
            <a:avLst/>
          </a:prstGeom>
        </p:spPr>
        <p:txBody>
          <a:bodyPr spcFirstLastPara="1" wrap="square" lIns="0" tIns="0" rIns="0" bIns="0" anchor="ctr" anchorCtr="0">
            <a:noAutofit/>
          </a:bodyPr>
          <a:lstStyle/>
          <a:p>
            <a:r>
              <a:rPr lang="en">
                <a:solidFill>
                  <a:schemeClr val="dk1"/>
                </a:solidFill>
              </a:rPr>
              <a:t>The Problematic Batch Job</a:t>
            </a:r>
            <a:endParaRPr>
              <a:solidFill>
                <a:schemeClr val="dk1"/>
              </a:solidFill>
            </a:endParaRPr>
          </a:p>
        </p:txBody>
      </p:sp>
      <p:sp>
        <p:nvSpPr>
          <p:cNvPr id="1123" name="Google Shape;1123;p99"/>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solidFill>
                  <a:schemeClr val="accent1"/>
                </a:solidFill>
              </a:rPr>
              <a:t>Where exactly is the issue?</a:t>
            </a:r>
            <a:endParaRPr>
              <a:solidFill>
                <a:schemeClr val="accent1"/>
              </a:solidFill>
            </a:endParaRPr>
          </a:p>
        </p:txBody>
      </p:sp>
      <p:sp>
        <p:nvSpPr>
          <p:cNvPr id="1117" name="Google Shape;1117;p9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210</a:t>
            </a:fld>
            <a:endParaRPr dirty="0"/>
          </a:p>
        </p:txBody>
      </p:sp>
      <p:sp>
        <p:nvSpPr>
          <p:cNvPr id="1118" name="Google Shape;1118;p99"/>
          <p:cNvSpPr/>
          <p:nvPr/>
        </p:nvSpPr>
        <p:spPr>
          <a:xfrm>
            <a:off x="959710" y="1456322"/>
            <a:ext cx="806175" cy="786600"/>
          </a:xfrm>
          <a:prstGeom prst="ellipse">
            <a:avLst/>
          </a:prstGeom>
          <a:no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19" name="Google Shape;1119;p99"/>
          <p:cNvSpPr/>
          <p:nvPr/>
        </p:nvSpPr>
        <p:spPr>
          <a:xfrm>
            <a:off x="959710" y="3286022"/>
            <a:ext cx="806175" cy="7866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1120" name="Google Shape;1120;p99"/>
          <p:cNvGraphicFramePr/>
          <p:nvPr/>
        </p:nvGraphicFramePr>
        <p:xfrm>
          <a:off x="6877285" y="2425004"/>
          <a:ext cx="1435688" cy="1188630"/>
        </p:xfrm>
        <a:graphic>
          <a:graphicData uri="http://schemas.openxmlformats.org/drawingml/2006/table">
            <a:tbl>
              <a:tblPr>
                <a:noFill/>
              </a:tblPr>
              <a:tblGrid>
                <a:gridCol w="287138">
                  <a:extLst>
                    <a:ext uri="{9D8B030D-6E8A-4147-A177-3AD203B41FA5}">
                      <a16:colId xmlns:a16="http://schemas.microsoft.com/office/drawing/2014/main" val="20000"/>
                    </a:ext>
                  </a:extLst>
                </a:gridCol>
                <a:gridCol w="287138">
                  <a:extLst>
                    <a:ext uri="{9D8B030D-6E8A-4147-A177-3AD203B41FA5}">
                      <a16:colId xmlns:a16="http://schemas.microsoft.com/office/drawing/2014/main" val="20001"/>
                    </a:ext>
                  </a:extLst>
                </a:gridCol>
                <a:gridCol w="287138">
                  <a:extLst>
                    <a:ext uri="{9D8B030D-6E8A-4147-A177-3AD203B41FA5}">
                      <a16:colId xmlns:a16="http://schemas.microsoft.com/office/drawing/2014/main" val="20002"/>
                    </a:ext>
                  </a:extLst>
                </a:gridCol>
                <a:gridCol w="287138">
                  <a:extLst>
                    <a:ext uri="{9D8B030D-6E8A-4147-A177-3AD203B41FA5}">
                      <a16:colId xmlns:a16="http://schemas.microsoft.com/office/drawing/2014/main" val="20003"/>
                    </a:ext>
                  </a:extLst>
                </a:gridCol>
                <a:gridCol w="287138">
                  <a:extLst>
                    <a:ext uri="{9D8B030D-6E8A-4147-A177-3AD203B41FA5}">
                      <a16:colId xmlns:a16="http://schemas.microsoft.com/office/drawing/2014/main" val="20004"/>
                    </a:ext>
                  </a:extLst>
                </a:gridCol>
              </a:tblGrid>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7192041" y="1456322"/>
            <a:ext cx="806175" cy="7866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24" name="Google Shape;1124;p99"/>
          <p:cNvPicPr preferRelativeResize="0"/>
          <p:nvPr/>
        </p:nvPicPr>
        <p:blipFill>
          <a:blip r:embed="rId3">
            <a:alphaModFix/>
          </a:blip>
          <a:stretch>
            <a:fillRect/>
          </a:stretch>
        </p:blipFill>
        <p:spPr>
          <a:xfrm>
            <a:off x="7355410" y="1559067"/>
            <a:ext cx="479438" cy="581138"/>
          </a:xfrm>
          <a:prstGeom prst="rect">
            <a:avLst/>
          </a:prstGeom>
          <a:noFill/>
          <a:ln>
            <a:noFill/>
          </a:ln>
        </p:spPr>
      </p:pic>
      <p:grpSp>
        <p:nvGrpSpPr>
          <p:cNvPr id="1125" name="Google Shape;1125;p99"/>
          <p:cNvGrpSpPr/>
          <p:nvPr/>
        </p:nvGrpSpPr>
        <p:grpSpPr>
          <a:xfrm>
            <a:off x="959710" y="1446544"/>
            <a:ext cx="806175" cy="2523352"/>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3567421" y="1975780"/>
            <a:ext cx="1612502" cy="1595779"/>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cxnSp>
        <p:nvCxnSpPr>
          <p:cNvPr id="1136" name="Google Shape;1136;p99"/>
          <p:cNvCxnSpPr/>
          <p:nvPr/>
        </p:nvCxnSpPr>
        <p:spPr>
          <a:xfrm rot="10800000" flipH="1">
            <a:off x="1906041" y="3073979"/>
            <a:ext cx="1521225" cy="815625"/>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1971291" y="1750481"/>
            <a:ext cx="1460700" cy="72405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5354504" y="2736731"/>
            <a:ext cx="1348200" cy="45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805022" y="23684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BUSINESS</a:t>
            </a:r>
            <a:endParaRPr sz="750">
              <a:solidFill>
                <a:schemeClr val="accent3"/>
              </a:solidFill>
              <a:latin typeface="DM Mono Medium"/>
              <a:ea typeface="DM Mono Medium"/>
              <a:cs typeface="DM Mono Medium"/>
              <a:sym typeface="DM Mono Medium"/>
            </a:endParaRPr>
          </a:p>
        </p:txBody>
      </p:sp>
      <p:sp>
        <p:nvSpPr>
          <p:cNvPr id="1140" name="Google Shape;1140;p99"/>
          <p:cNvSpPr/>
          <p:nvPr/>
        </p:nvSpPr>
        <p:spPr>
          <a:xfrm>
            <a:off x="805022" y="264043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REVIEWS</a:t>
            </a:r>
            <a:endParaRPr sz="750">
              <a:solidFill>
                <a:schemeClr val="accent3"/>
              </a:solidFill>
              <a:latin typeface="DM Mono Medium"/>
              <a:ea typeface="DM Mono Medium"/>
              <a:cs typeface="DM Mono Medium"/>
              <a:sym typeface="DM Mono Medium"/>
            </a:endParaRPr>
          </a:p>
        </p:txBody>
      </p:sp>
      <p:sp>
        <p:nvSpPr>
          <p:cNvPr id="1141" name="Google Shape;1141;p99"/>
          <p:cNvSpPr/>
          <p:nvPr/>
        </p:nvSpPr>
        <p:spPr>
          <a:xfrm>
            <a:off x="805022" y="29123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TIPS</a:t>
            </a:r>
            <a:endParaRPr sz="750">
              <a:solidFill>
                <a:schemeClr val="accent3"/>
              </a:solidFill>
              <a:latin typeface="DM Mono Medium"/>
              <a:ea typeface="DM Mono Medium"/>
              <a:cs typeface="DM Mono Medium"/>
              <a:sym typeface="DM Mono Medium"/>
            </a:endParaRPr>
          </a:p>
        </p:txBody>
      </p:sp>
      <p:sp>
        <p:nvSpPr>
          <p:cNvPr id="1142" name="Google Shape;1142;p99"/>
          <p:cNvSpPr/>
          <p:nvPr/>
        </p:nvSpPr>
        <p:spPr>
          <a:xfrm>
            <a:off x="805022" y="4259081"/>
            <a:ext cx="1115550"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CHECKINS</a:t>
            </a:r>
            <a:endParaRPr sz="750">
              <a:solidFill>
                <a:schemeClr val="accent1"/>
              </a:solidFill>
              <a:latin typeface="DM Mono Medium"/>
              <a:ea typeface="DM Mono Medium"/>
              <a:cs typeface="DM Mono Medium"/>
              <a:sym typeface="DM Mono Medium"/>
            </a:endParaRPr>
          </a:p>
        </p:txBody>
      </p:sp>
      <p:sp>
        <p:nvSpPr>
          <p:cNvPr id="1143" name="Google Shape;1143;p99"/>
          <p:cNvSpPr/>
          <p:nvPr/>
        </p:nvSpPr>
        <p:spPr>
          <a:xfrm>
            <a:off x="6903347" y="3782700"/>
            <a:ext cx="1435725"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pandemic_recovery</a:t>
            </a:r>
            <a:endParaRPr sz="75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4565415" y="1936699"/>
            <a:ext cx="451418" cy="351617"/>
          </a:xfrm>
          <a:prstGeom prst="rect">
            <a:avLst/>
          </a:prstGeom>
          <a:noFill/>
          <a:ln>
            <a:noFill/>
          </a:ln>
        </p:spPr>
      </p:pic>
      <p:sp>
        <p:nvSpPr>
          <p:cNvPr id="1145" name="Google Shape;1145;p9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6468434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0725067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2"/>
          <p:cNvSpPr/>
          <p:nvPr/>
        </p:nvSpPr>
        <p:spPr>
          <a:xfrm>
            <a:off x="6541885" y="3782888"/>
            <a:ext cx="1213875" cy="76027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6" name="Google Shape;1166;p102"/>
          <p:cNvSpPr/>
          <p:nvPr/>
        </p:nvSpPr>
        <p:spPr>
          <a:xfrm>
            <a:off x="6541885" y="3229238"/>
            <a:ext cx="1213875" cy="43762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7" name="Google Shape;1167;p102"/>
          <p:cNvSpPr/>
          <p:nvPr/>
        </p:nvSpPr>
        <p:spPr>
          <a:xfrm>
            <a:off x="6541885" y="2352938"/>
            <a:ext cx="1213875" cy="76027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8" name="Google Shape;1168;p102"/>
          <p:cNvSpPr/>
          <p:nvPr/>
        </p:nvSpPr>
        <p:spPr>
          <a:xfrm>
            <a:off x="6541885" y="1476375"/>
            <a:ext cx="1213875" cy="43762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helps us write smaller tests for specific bugs</a:t>
            </a:r>
            <a:endParaRPr sz="1200" dirty="0">
              <a:latin typeface="DM Mono" panose="020B0509040201040103" pitchFamily="49" charset="77"/>
              <a:ea typeface="DM Sans"/>
              <a:cs typeface="DM Sans"/>
              <a:sym typeface="DM Sans"/>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dirty="0"/>
              <a:t>The </a:t>
            </a:r>
            <a:r>
              <a:rPr lang="en" dirty="0" err="1"/>
              <a:t>Saff</a:t>
            </a:r>
            <a:r>
              <a:rPr lang="en" dirty="0"/>
              <a:t> Squeeze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TextBox 14">
            <a:extLst>
              <a:ext uri="{FF2B5EF4-FFF2-40B4-BE49-F238E27FC236}">
                <a16:creationId xmlns:a16="http://schemas.microsoft.com/office/drawing/2014/main" id="{0F72D3FF-D21A-1076-DBF4-47594A4469F0}"/>
              </a:ext>
            </a:extLst>
          </p:cNvPr>
          <p:cNvSpPr txBox="1"/>
          <p:nvPr/>
        </p:nvSpPr>
        <p:spPr>
          <a:xfrm>
            <a:off x="2491202" y="1199184"/>
            <a:ext cx="4161596" cy="3416320"/>
          </a:xfrm>
          <a:prstGeom prst="rect">
            <a:avLst/>
          </a:prstGeom>
          <a:noFill/>
        </p:spPr>
        <p:txBody>
          <a:bodyPr wrap="square" rtlCol="0">
            <a:spAutoFit/>
          </a:bodyPr>
          <a:lstStyle/>
          <a:p>
            <a:r>
              <a:rPr lang="en-US" sz="2400" dirty="0">
                <a:solidFill>
                  <a:schemeClr val="tx1"/>
                </a:solidFill>
                <a:latin typeface="DM Mono" panose="020B0509040201040103" pitchFamily="49" charset="77"/>
              </a:rPr>
              <a:t>Duplicate your test.</a:t>
            </a:r>
            <a:endParaRPr lang="en-US" sz="2400" dirty="0">
              <a:latin typeface="DM Mono" panose="020B0509040201040103" pitchFamily="49" charset="77"/>
            </a:endParaRPr>
          </a:p>
          <a:p>
            <a:r>
              <a:rPr lang="en-US" sz="2400" dirty="0">
                <a:latin typeface="DM Mono" panose="020B0509040201040103" pitchFamily="49" charset="77"/>
              </a:rPr>
              <a:t>Change the assertion</a:t>
            </a:r>
          </a:p>
          <a:p>
            <a:r>
              <a:rPr lang="en-US" sz="2400" dirty="0">
                <a:latin typeface="DM Mono" panose="020B0509040201040103" pitchFamily="49" charset="77"/>
              </a:rPr>
              <a:t>Squeeze the bottom</a:t>
            </a:r>
          </a:p>
          <a:p>
            <a:r>
              <a:rPr lang="en-US" sz="2400" dirty="0">
                <a:latin typeface="DM Mono" panose="020B0509040201040103" pitchFamily="49" charset="77"/>
              </a:rPr>
              <a:t>Clean up</a:t>
            </a:r>
          </a:p>
          <a:p>
            <a:r>
              <a:rPr lang="en-US" sz="2400" dirty="0">
                <a:latin typeface="DM Mono" panose="020B0509040201040103" pitchFamily="49" charset="77"/>
              </a:rPr>
              <a:t>Squeeze the top</a:t>
            </a:r>
          </a:p>
          <a:p>
            <a:r>
              <a:rPr lang="en-US" sz="2400" dirty="0">
                <a:latin typeface="DM Mono" panose="020B0509040201040103" pitchFamily="49" charset="77"/>
              </a:rPr>
              <a:t>Clean up</a:t>
            </a:r>
          </a:p>
          <a:p>
            <a:endParaRPr lang="en-US" sz="2400" dirty="0">
              <a:latin typeface="DM Mono" panose="020B0509040201040103" pitchFamily="49" charset="77"/>
            </a:endParaRPr>
          </a:p>
          <a:p>
            <a:r>
              <a:rPr lang="en-US" sz="2400" dirty="0">
                <a:solidFill>
                  <a:schemeClr val="accent3"/>
                </a:solidFill>
                <a:latin typeface="DM Mono" panose="020B0509040201040103" pitchFamily="49" charset="77"/>
              </a:rPr>
              <a:t>…and you get a smaller test!</a:t>
            </a:r>
          </a:p>
        </p:txBody>
      </p:sp>
    </p:spTree>
    <p:extLst>
      <p:ext uri="{BB962C8B-B14F-4D97-AF65-F5344CB8AC3E}">
        <p14:creationId xmlns:p14="http://schemas.microsoft.com/office/powerpoint/2010/main" val="410089999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014895" y="931240"/>
            <a:ext cx="5555081" cy="1938992"/>
          </a:xfrm>
          <a:prstGeom prst="rect">
            <a:avLst/>
          </a:prstGeom>
          <a:noFill/>
        </p:spPr>
        <p:txBody>
          <a:bodyPr wrap="square" rtlCol="0">
            <a:spAutoFit/>
          </a:bodyPr>
          <a:lstStyle/>
          <a:p>
            <a:r>
              <a:rPr lang="en-US" sz="1500" dirty="0">
                <a:solidFill>
                  <a:srgbClr val="0070C0"/>
                </a:solidFill>
                <a:latin typeface="DM Mono" panose="020B0509040201040103" pitchFamily="49" charset="77"/>
              </a:rPr>
              <a:t>def</a:t>
            </a:r>
            <a:r>
              <a:rPr lang="en-US" sz="1500" dirty="0">
                <a:latin typeface="DM Mono" panose="020B0509040201040103" pitchFamily="49" charset="77"/>
              </a:rPr>
              <a:t> </a:t>
            </a:r>
            <a:r>
              <a:rPr lang="en-US" sz="1500" dirty="0" err="1">
                <a:solidFill>
                  <a:srgbClr val="2F95A0"/>
                </a:solidFill>
                <a:latin typeface="DM Mono" panose="020B0509040201040103" pitchFamily="49" charset="77"/>
              </a:rPr>
              <a:t>test_will_do_the_right_thing</a:t>
            </a:r>
            <a:r>
              <a:rPr lang="en-US" sz="1500" dirty="0">
                <a:latin typeface="DM Mono" panose="020B0509040201040103" pitchFamily="49" charset="77"/>
              </a:rPr>
              <a:t>():</a:t>
            </a:r>
          </a:p>
          <a:p>
            <a:r>
              <a:rPr lang="en-US" sz="1500" dirty="0">
                <a:latin typeface="DM Mono" panose="020B0509040201040103" pitchFamily="49" charset="77"/>
              </a:rPr>
              <a:t>    </a:t>
            </a:r>
            <a:r>
              <a:rPr lang="en-US" sz="1500" dirty="0" err="1">
                <a:latin typeface="DM Mono" panose="020B0509040201040103" pitchFamily="49" charset="77"/>
              </a:rPr>
              <a:t>input_dfs</a:t>
            </a:r>
            <a:r>
              <a:rPr lang="en-US" sz="1500" dirty="0">
                <a:latin typeface="DM Mono" panose="020B0509040201040103" pitchFamily="49" charset="77"/>
              </a:rPr>
              <a:t> = </a:t>
            </a:r>
            <a:r>
              <a:rPr lang="en-US" sz="1500" dirty="0" err="1">
                <a:latin typeface="DM Mono" panose="020B0509040201040103" pitchFamily="49" charset="77"/>
              </a:rPr>
              <a:t>setup_dataframes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output_df</a:t>
            </a:r>
            <a:r>
              <a:rPr lang="en-US" sz="1500" dirty="0">
                <a:latin typeface="DM Mono" panose="020B0509040201040103" pitchFamily="49" charset="77"/>
              </a:rPr>
              <a:t> = transform(</a:t>
            </a:r>
            <a:r>
              <a:rPr lang="en-US" sz="1500" dirty="0" err="1">
                <a:latin typeface="DM Mono" panose="020B0509040201040103" pitchFamily="49" charset="77"/>
              </a:rPr>
              <a:t>input_dfs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output_json</a:t>
            </a:r>
            <a:r>
              <a:rPr lang="en-US" sz="1500" dirty="0">
                <a:latin typeface="DM Mono" panose="020B0509040201040103" pitchFamily="49" charset="77"/>
              </a:rPr>
              <a:t> = </a:t>
            </a:r>
            <a:r>
              <a:rPr lang="en-CA" sz="1500" dirty="0" err="1">
                <a:latin typeface="DM Mono" panose="020B0509040201040103" pitchFamily="49" charset="77"/>
              </a:rPr>
              <a:t>data_frame_to_json</a:t>
            </a:r>
            <a:r>
              <a:rPr lang="en-CA" sz="1500" dirty="0">
                <a:latin typeface="DM Mono" panose="020B0509040201040103" pitchFamily="49" charset="77"/>
              </a:rPr>
              <a:t>(</a:t>
            </a:r>
            <a:r>
              <a:rPr lang="en-CA" sz="1500" dirty="0" err="1">
                <a:latin typeface="DM Mono" panose="020B0509040201040103" pitchFamily="49" charset="77"/>
              </a:rPr>
              <a:t>actual_df</a:t>
            </a:r>
            <a:r>
              <a:rPr lang="en-CA" sz="1500" dirty="0">
                <a:latin typeface="DM Mono" panose="020B0509040201040103" pitchFamily="49" charset="77"/>
              </a:rPr>
              <a:t>) </a:t>
            </a:r>
            <a:endParaRPr lang="en-US" sz="1500" dirty="0">
              <a:latin typeface="DM Mono" panose="020B0509040201040103" pitchFamily="49" charset="77"/>
            </a:endParaRPr>
          </a:p>
          <a:p>
            <a:r>
              <a:rPr lang="en-US" sz="1500" dirty="0">
                <a:latin typeface="DM Mono" panose="020B0509040201040103" pitchFamily="49" charset="77"/>
              </a:rPr>
              <a:t>    assert </a:t>
            </a:r>
            <a:r>
              <a:rPr lang="en-CA" sz="1500" dirty="0" err="1">
                <a:latin typeface="DM Mono" panose="020B0509040201040103" pitchFamily="49" charset="77"/>
              </a:rPr>
              <a:t>output_json</a:t>
            </a:r>
            <a:r>
              <a:rPr lang="en-CA" sz="1500" dirty="0">
                <a:latin typeface="DM Mono" panose="020B0509040201040103" pitchFamily="49" charset="77"/>
              </a:rPr>
              <a:t>== </a:t>
            </a:r>
            <a:r>
              <a:rPr lang="en-CA" sz="1500" dirty="0" err="1">
                <a:latin typeface="DM Mono" panose="020B0509040201040103" pitchFamily="49" charset="77"/>
              </a:rPr>
              <a:t>expected_json</a:t>
            </a:r>
            <a:r>
              <a:rPr lang="en-CA" sz="1500" dirty="0">
                <a:latin typeface="DM Mono" panose="020B0509040201040103" pitchFamily="49" charset="77"/>
              </a:rPr>
              <a:t>()</a:t>
            </a:r>
            <a:endParaRPr lang="en-US" sz="1500" dirty="0">
              <a:latin typeface="DM Mono" panose="020B0509040201040103" pitchFamily="49" charset="77"/>
            </a:endParaRPr>
          </a:p>
          <a:p>
            <a:endParaRPr lang="en-US" sz="1500" dirty="0">
              <a:latin typeface="DM Mono" panose="020B0509040201040103" pitchFamily="49" charset="77"/>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014894" y="2847149"/>
            <a:ext cx="5555081" cy="1938992"/>
          </a:xfrm>
          <a:prstGeom prst="rect">
            <a:avLst/>
          </a:prstGeom>
          <a:noFill/>
          <a:ln w="38100">
            <a:solidFill>
              <a:schemeClr val="accent1"/>
            </a:solidFill>
          </a:ln>
        </p:spPr>
        <p:txBody>
          <a:bodyPr wrap="square" rtlCol="0">
            <a:spAutoFit/>
          </a:bodyPr>
          <a:lstStyle/>
          <a:p>
            <a:r>
              <a:rPr lang="en-US" sz="1500" dirty="0">
                <a:solidFill>
                  <a:srgbClr val="0070C0"/>
                </a:solidFill>
                <a:latin typeface="DM Mono" panose="020B0509040201040103" pitchFamily="49" charset="77"/>
              </a:rPr>
              <a:t>def</a:t>
            </a:r>
            <a:r>
              <a:rPr lang="en-US" sz="1500" dirty="0">
                <a:latin typeface="DM Mono" panose="020B0509040201040103" pitchFamily="49" charset="77"/>
              </a:rPr>
              <a:t> </a:t>
            </a:r>
            <a:r>
              <a:rPr lang="en-US" sz="1500" dirty="0" err="1">
                <a:solidFill>
                  <a:srgbClr val="2F95A0"/>
                </a:solidFill>
                <a:latin typeface="DM Mono" panose="020B0509040201040103" pitchFamily="49" charset="77"/>
              </a:rPr>
              <a:t>test_mobile_reviews_bug</a:t>
            </a:r>
            <a:r>
              <a:rPr lang="en-US" sz="1500" dirty="0">
                <a:latin typeface="DM Mono" panose="020B0509040201040103" pitchFamily="49" charset="77"/>
              </a:rPr>
              <a:t>():</a:t>
            </a:r>
          </a:p>
          <a:p>
            <a:r>
              <a:rPr lang="en-US" sz="1500" dirty="0">
                <a:latin typeface="DM Mono" panose="020B0509040201040103" pitchFamily="49" charset="77"/>
              </a:rPr>
              <a:t>    </a:t>
            </a:r>
            <a:r>
              <a:rPr lang="en-US" sz="1500" dirty="0" err="1">
                <a:latin typeface="DM Mono" panose="020B0509040201040103" pitchFamily="49" charset="77"/>
              </a:rPr>
              <a:t>input_dfs</a:t>
            </a:r>
            <a:r>
              <a:rPr lang="en-US" sz="1500" dirty="0">
                <a:latin typeface="DM Mono" panose="020B0509040201040103" pitchFamily="49" charset="77"/>
              </a:rPr>
              <a:t> = </a:t>
            </a:r>
            <a:r>
              <a:rPr lang="en-US" sz="1500" dirty="0" err="1">
                <a:latin typeface="DM Mono" panose="020B0509040201040103" pitchFamily="49" charset="77"/>
              </a:rPr>
              <a:t>setup_dataframes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output_df</a:t>
            </a:r>
            <a:r>
              <a:rPr lang="en-US" sz="1500" dirty="0">
                <a:latin typeface="DM Mono" panose="020B0509040201040103" pitchFamily="49" charset="77"/>
              </a:rPr>
              <a:t> = transform(</a:t>
            </a:r>
            <a:r>
              <a:rPr lang="en-US" sz="1500" dirty="0" err="1">
                <a:latin typeface="DM Mono" panose="020B0509040201040103" pitchFamily="49" charset="77"/>
              </a:rPr>
              <a:t>input_dfs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output_json</a:t>
            </a:r>
            <a:r>
              <a:rPr lang="en-US" sz="1500" dirty="0">
                <a:latin typeface="DM Mono" panose="020B0509040201040103" pitchFamily="49" charset="77"/>
              </a:rPr>
              <a:t> = </a:t>
            </a:r>
            <a:r>
              <a:rPr lang="en-CA" sz="1500" dirty="0" err="1">
                <a:latin typeface="DM Mono" panose="020B0509040201040103" pitchFamily="49" charset="77"/>
              </a:rPr>
              <a:t>data_frame_to_json</a:t>
            </a:r>
            <a:r>
              <a:rPr lang="en-CA" sz="1500" dirty="0">
                <a:latin typeface="DM Mono" panose="020B0509040201040103" pitchFamily="49" charset="77"/>
              </a:rPr>
              <a:t>(</a:t>
            </a:r>
            <a:r>
              <a:rPr lang="en-CA" sz="1500" dirty="0" err="1">
                <a:latin typeface="DM Mono" panose="020B0509040201040103" pitchFamily="49" charset="77"/>
              </a:rPr>
              <a:t>actual_df</a:t>
            </a:r>
            <a:r>
              <a:rPr lang="en-CA" sz="1500" dirty="0">
                <a:latin typeface="DM Mono" panose="020B0509040201040103" pitchFamily="49" charset="77"/>
              </a:rPr>
              <a:t>) </a:t>
            </a:r>
            <a:endParaRPr lang="en-US" sz="1500" dirty="0">
              <a:latin typeface="DM Mono" panose="020B0509040201040103" pitchFamily="49" charset="77"/>
            </a:endParaRPr>
          </a:p>
          <a:p>
            <a:r>
              <a:rPr lang="en-US" sz="1500" dirty="0">
                <a:latin typeface="DM Mono" panose="020B0509040201040103" pitchFamily="49" charset="77"/>
              </a:rPr>
              <a:t>    assert </a:t>
            </a:r>
            <a:r>
              <a:rPr lang="en-CA" sz="1500" dirty="0" err="1">
                <a:latin typeface="DM Mono" panose="020B0509040201040103" pitchFamily="49" charset="77"/>
              </a:rPr>
              <a:t>output_json</a:t>
            </a:r>
            <a:r>
              <a:rPr lang="en-CA" sz="1500" dirty="0">
                <a:latin typeface="DM Mono" panose="020B0509040201040103" pitchFamily="49" charset="77"/>
              </a:rPr>
              <a:t>== </a:t>
            </a:r>
            <a:r>
              <a:rPr lang="en-CA" sz="1500" dirty="0" err="1">
                <a:latin typeface="DM Mono" panose="020B0509040201040103" pitchFamily="49" charset="77"/>
              </a:rPr>
              <a:t>expected_json</a:t>
            </a:r>
            <a:r>
              <a:rPr lang="en-CA" sz="1500" dirty="0">
                <a:latin typeface="DM Mono" panose="020B0509040201040103" pitchFamily="49" charset="77"/>
              </a:rPr>
              <a:t>()</a:t>
            </a:r>
            <a:endParaRPr lang="en-US" sz="1500" dirty="0">
              <a:latin typeface="DM Mono" panose="020B0509040201040103" pitchFamily="49" charset="77"/>
            </a:endParaRPr>
          </a:p>
          <a:p>
            <a:endParaRPr lang="en-US" sz="1500" dirty="0">
              <a:latin typeface="DM Mono" panose="020B0509040201040103" pitchFamily="49" charset="77"/>
            </a:endParaRPr>
          </a:p>
        </p:txBody>
      </p:sp>
    </p:spTree>
    <p:extLst>
      <p:ext uri="{BB962C8B-B14F-4D97-AF65-F5344CB8AC3E}">
        <p14:creationId xmlns:p14="http://schemas.microsoft.com/office/powerpoint/2010/main" val="31029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8" name="Rectangle 7">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49804"/>
            </a:srgbClr>
          </a:solid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Tree>
    <p:extLst>
      <p:ext uri="{BB962C8B-B14F-4D97-AF65-F5344CB8AC3E}">
        <p14:creationId xmlns:p14="http://schemas.microsoft.com/office/powerpoint/2010/main" val="24610024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479635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”Inglewood Pizza"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a:p>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"MTSW4McQd7CbVtyjqoe9mw"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"St </a:t>
            </a:r>
            <a:r>
              <a:rPr lang="en-CA" sz="1050" dirty="0" err="1">
                <a:solidFill>
                  <a:srgbClr val="183691"/>
                </a:solidFill>
                <a:latin typeface="DM Mono" panose="020B0509040201040103" pitchFamily="49" charset="77"/>
              </a:rPr>
              <a:t>Honore</a:t>
            </a:r>
            <a:r>
              <a:rPr lang="en-CA" sz="1050" dirty="0">
                <a:solidFill>
                  <a:srgbClr val="183691"/>
                </a:solidFill>
                <a:latin typeface="DM Mono" panose="020B0509040201040103" pitchFamily="49" charset="77"/>
              </a:rPr>
              <a:t> Pastries"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"Abby </a:t>
            </a:r>
            <a:r>
              <a:rPr lang="en-CA" sz="1050" dirty="0" err="1">
                <a:solidFill>
                  <a:srgbClr val="183691"/>
                </a:solidFill>
                <a:latin typeface="DM Mono" panose="020B0509040201040103" pitchFamily="49" charset="77"/>
              </a:rPr>
              <a:t>Rappoport</a:t>
            </a:r>
            <a:r>
              <a:rPr lang="en-CA" sz="1050" dirty="0">
                <a:solidFill>
                  <a:srgbClr val="183691"/>
                </a:solidFill>
                <a:latin typeface="DM Mono" panose="020B0509040201040103" pitchFamily="49" charset="77"/>
              </a:rPr>
              <a:t>, LAC, CMQ"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"Sonic Drive-In"</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Tsevi's</a:t>
            </a:r>
            <a:r>
              <a:rPr lang="en-CA" sz="1050" dirty="0">
                <a:solidFill>
                  <a:srgbClr val="183691"/>
                </a:solidFill>
                <a:latin typeface="DM Mono" panose="020B0509040201040103" pitchFamily="49" charset="77"/>
              </a:rPr>
              <a:t> Pub And Grill"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"Perkiomen Valley Brewery"</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 UPS Store"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"n_0UpQx1hsNbnPUSlodU8w"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"Famous Footwear"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"Temple Beth-El"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"Target"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11880758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217</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0637959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218</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694365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219</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dk2"/>
                </a:solidFill>
                <a:latin typeface="DM Sans" pitchFamily="2" charset="77"/>
                <a:ea typeface="DM Sans"/>
                <a:cs typeface="DM Sans"/>
                <a:sym typeface="DM Sans"/>
              </a:rPr>
              <a:t>of data</a:t>
            </a:r>
            <a:endParaRPr lang="en-CA" sz="4200" dirty="0">
              <a:solidFill>
                <a:schemeClr val="accent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2353730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793866" y="1886076"/>
            <a:ext cx="6629400" cy="738664"/>
          </a:xfrm>
          <a:prstGeom prst="rect">
            <a:avLst/>
          </a:prstGeom>
          <a:noFill/>
        </p:spPr>
        <p:txBody>
          <a:bodyPr wrap="square" rtlCol="0">
            <a:spAutoFit/>
          </a:bodyPr>
          <a:lstStyle/>
          <a:p>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847" y="148575"/>
            <a:ext cx="1246459" cy="1246459"/>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specific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03610" y="958881"/>
            <a:ext cx="8839200" cy="36471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expected_json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4128364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specific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03610" y="958881"/>
            <a:ext cx="8839200" cy="36471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expected_json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286093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3" y="391423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TextBox 12">
            <a:extLst>
              <a:ext uri="{FF2B5EF4-FFF2-40B4-BE49-F238E27FC236}">
                <a16:creationId xmlns:a16="http://schemas.microsoft.com/office/drawing/2014/main" id="{E2911816-E45D-CB4C-EAD1-5F6838D23E9E}"/>
              </a:ext>
            </a:extLst>
          </p:cNvPr>
          <p:cNvSpPr txBox="1"/>
          <p:nvPr/>
        </p:nvSpPr>
        <p:spPr>
          <a:xfrm>
            <a:off x="282943" y="895091"/>
            <a:ext cx="8554838"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43219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772198" y="3512203"/>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4" name="Rectangle 33">
            <a:extLst>
              <a:ext uri="{FF2B5EF4-FFF2-40B4-BE49-F238E27FC236}">
                <a16:creationId xmlns:a16="http://schemas.microsoft.com/office/drawing/2014/main" id="{86F79205-66D3-9564-5D0F-570A04F63880}"/>
              </a:ext>
            </a:extLst>
          </p:cNvPr>
          <p:cNvSpPr/>
          <p:nvPr/>
        </p:nvSpPr>
        <p:spPr>
          <a:xfrm>
            <a:off x="772203" y="391423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TextBox 19">
            <a:extLst>
              <a:ext uri="{FF2B5EF4-FFF2-40B4-BE49-F238E27FC236}">
                <a16:creationId xmlns:a16="http://schemas.microsoft.com/office/drawing/2014/main" id="{2B6311AA-9CC3-BB65-CAFB-4E18EC5A14E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61249040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7" y="3534455"/>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772197" y="3781412"/>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7902928" y="3389563"/>
            <a:ext cx="468875" cy="461234"/>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26F47306-FD91-C26A-2813-AD023889778D}"/>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3538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225</a:t>
            </a:fld>
            <a:endParaRPr dirty="0"/>
          </a:p>
        </p:txBody>
      </p:sp>
      <p:sp>
        <p:nvSpPr>
          <p:cNvPr id="496" name="Google Shape;496;p61"/>
          <p:cNvSpPr txBox="1"/>
          <p:nvPr/>
        </p:nvSpPr>
        <p:spPr>
          <a:xfrm>
            <a:off x="899747" y="1360350"/>
            <a:ext cx="649125" cy="323143"/>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Sans" pitchFamily="2" charset="77"/>
                <a:ea typeface="DM Sans"/>
                <a:cs typeface="DM Sans"/>
                <a:sym typeface="DM Sans"/>
              </a:rPr>
              <a:t>Load</a:t>
            </a:r>
            <a:endParaRPr sz="12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75761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226</a:t>
            </a:fld>
            <a:endParaRPr dirty="0"/>
          </a:p>
        </p:txBody>
      </p:sp>
      <p:sp>
        <p:nvSpPr>
          <p:cNvPr id="496" name="Google Shape;496;p61"/>
          <p:cNvSpPr txBox="1"/>
          <p:nvPr/>
        </p:nvSpPr>
        <p:spPr>
          <a:xfrm>
            <a:off x="899747" y="1360350"/>
            <a:ext cx="649125" cy="507809"/>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Mono" panose="020B0509040201040103" pitchFamily="49" charset="77"/>
                <a:ea typeface="DM Sans"/>
                <a:cs typeface="DM Sans"/>
                <a:sym typeface="DM Sans"/>
              </a:rPr>
              <a:t>Extract</a:t>
            </a:r>
            <a:endParaRPr sz="12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Load</a:t>
            </a:r>
            <a:endParaRPr sz="12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507809"/>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Transform</a:t>
            </a:r>
            <a:endParaRPr sz="12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2" y="2476437"/>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2" name="Google Shape;864;p78">
            <a:extLst>
              <a:ext uri="{FF2B5EF4-FFF2-40B4-BE49-F238E27FC236}">
                <a16:creationId xmlns:a16="http://schemas.microsoft.com/office/drawing/2014/main" id="{8C87E9F3-D43B-CEEA-59FF-09810A0DED18}"/>
              </a:ext>
            </a:extLst>
          </p:cNvPr>
          <p:cNvGrpSpPr/>
          <p:nvPr/>
        </p:nvGrpSpPr>
        <p:grpSpPr>
          <a:xfrm>
            <a:off x="4158271" y="2904885"/>
            <a:ext cx="388350" cy="388350"/>
            <a:chOff x="9069139" y="3565127"/>
            <a:chExt cx="517800" cy="517800"/>
          </a:xfrm>
          <a:solidFill>
            <a:srgbClr val="E80F1C"/>
          </a:solidFill>
        </p:grpSpPr>
        <p:sp>
          <p:nvSpPr>
            <p:cNvPr id="33" name="Google Shape;865;p78">
              <a:extLst>
                <a:ext uri="{FF2B5EF4-FFF2-40B4-BE49-F238E27FC236}">
                  <a16:creationId xmlns:a16="http://schemas.microsoft.com/office/drawing/2014/main" id="{BB014842-50BC-0904-77DD-4CBFBCB9C18E}"/>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E6F6F91B-9F0C-5C81-7759-9FAC9DB89A5E}"/>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20064" y="2873865"/>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5668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pic>
        <p:nvPicPr>
          <p:cNvPr id="3" name="Picture 2" descr="Diagram&#10;&#10;Description automatically generated">
            <a:extLst>
              <a:ext uri="{FF2B5EF4-FFF2-40B4-BE49-F238E27FC236}">
                <a16:creationId xmlns:a16="http://schemas.microsoft.com/office/drawing/2014/main" id="{6C692A44-494E-0412-6BCE-8FED49C8FBEB}"/>
              </a:ext>
            </a:extLst>
          </p:cNvPr>
          <p:cNvPicPr>
            <a:picLocks noChangeAspect="1"/>
          </p:cNvPicPr>
          <p:nvPr/>
        </p:nvPicPr>
        <p:blipFill>
          <a:blip r:embed="rId3"/>
          <a:stretch>
            <a:fillRect/>
          </a:stretch>
        </p:blipFill>
        <p:spPr>
          <a:xfrm>
            <a:off x="1191" y="262875"/>
            <a:ext cx="9141619" cy="4263772"/>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pic>
        <p:nvPicPr>
          <p:cNvPr id="3" name="Graphic 2" descr="Stopwatch 25% outline">
            <a:extLst>
              <a:ext uri="{FF2B5EF4-FFF2-40B4-BE49-F238E27FC236}">
                <a16:creationId xmlns:a16="http://schemas.microsoft.com/office/drawing/2014/main" id="{6F8E7B8C-EA7F-85F9-E5C9-592BCA1A8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228</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95293076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200" dirty="0">
                <a:latin typeface="DM Sans" pitchFamily="2"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50151"/>
            <a:ext cx="2695618" cy="69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50151"/>
            <a:ext cx="2695619" cy="564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tx1"/>
                </a:solidFill>
                <a:latin typeface="DM Sans" pitchFamily="2"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DM Sans" pitchFamily="2" charset="77"/>
              </a:rPr>
              <a:t>Large Logic Test</a:t>
            </a:r>
          </a:p>
        </p:txBody>
      </p:sp>
    </p:spTree>
    <p:extLst>
      <p:ext uri="{BB962C8B-B14F-4D97-AF65-F5344CB8AC3E}">
        <p14:creationId xmlns:p14="http://schemas.microsoft.com/office/powerpoint/2010/main" val="1839393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0EABB"/>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806E292-4AA8-2824-B93D-B5346F9B4953}"/>
              </a:ext>
            </a:extLst>
          </p:cNvPr>
          <p:cNvGrpSpPr/>
          <p:nvPr/>
        </p:nvGrpSpPr>
        <p:grpSpPr>
          <a:xfrm>
            <a:off x="315311" y="397226"/>
            <a:ext cx="1839126" cy="4379190"/>
            <a:chOff x="315311" y="397226"/>
            <a:chExt cx="1839126" cy="4379190"/>
          </a:xfrm>
        </p:grpSpPr>
        <p:sp>
          <p:nvSpPr>
            <p:cNvPr id="11" name="Google Shape;370;p33">
              <a:extLst>
                <a:ext uri="{FF2B5EF4-FFF2-40B4-BE49-F238E27FC236}">
                  <a16:creationId xmlns:a16="http://schemas.microsoft.com/office/drawing/2014/main" id="{7E22D490-C3CA-90FB-77AA-26B7949B0980}"/>
                </a:ext>
              </a:extLst>
            </p:cNvPr>
            <p:cNvSpPr/>
            <p:nvPr/>
          </p:nvSpPr>
          <p:spPr>
            <a:xfrm>
              <a:off x="315311"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2" name="Google Shape;371;p33">
              <a:extLst>
                <a:ext uri="{FF2B5EF4-FFF2-40B4-BE49-F238E27FC236}">
                  <a16:creationId xmlns:a16="http://schemas.microsoft.com/office/drawing/2014/main" id="{15C7C3D0-BEFA-80CE-9D1B-F2AE32F53ADA}"/>
                </a:ext>
              </a:extLst>
            </p:cNvPr>
            <p:cNvSpPr/>
            <p:nvPr/>
          </p:nvSpPr>
          <p:spPr>
            <a:xfrm>
              <a:off x="1050674" y="4500750"/>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3" name="Google Shape;372;p33">
              <a:extLst>
                <a:ext uri="{FF2B5EF4-FFF2-40B4-BE49-F238E27FC236}">
                  <a16:creationId xmlns:a16="http://schemas.microsoft.com/office/drawing/2014/main" id="{A8697E43-5DB5-771E-9594-1E288BEBF0D2}"/>
                </a:ext>
              </a:extLst>
            </p:cNvPr>
            <p:cNvSpPr/>
            <p:nvPr/>
          </p:nvSpPr>
          <p:spPr>
            <a:xfrm>
              <a:off x="65092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4" name="Google Shape;373;p33">
              <a:extLst>
                <a:ext uri="{FF2B5EF4-FFF2-40B4-BE49-F238E27FC236}">
                  <a16:creationId xmlns:a16="http://schemas.microsoft.com/office/drawing/2014/main" id="{64A9BC4D-EC10-1BD4-90D9-D250E9A8DAF2}"/>
                </a:ext>
              </a:extLst>
            </p:cNvPr>
            <p:cNvSpPr/>
            <p:nvPr/>
          </p:nvSpPr>
          <p:spPr>
            <a:xfrm>
              <a:off x="1057500"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grpSp>
        <p:nvGrpSpPr>
          <p:cNvPr id="28" name="Group 27">
            <a:extLst>
              <a:ext uri="{FF2B5EF4-FFF2-40B4-BE49-F238E27FC236}">
                <a16:creationId xmlns:a16="http://schemas.microsoft.com/office/drawing/2014/main" id="{F16DFE6D-3DB6-4446-B874-931796309309}"/>
              </a:ext>
            </a:extLst>
          </p:cNvPr>
          <p:cNvGrpSpPr/>
          <p:nvPr/>
        </p:nvGrpSpPr>
        <p:grpSpPr>
          <a:xfrm>
            <a:off x="5034730" y="397226"/>
            <a:ext cx="1839126" cy="4379190"/>
            <a:chOff x="5034730" y="397226"/>
            <a:chExt cx="1839126" cy="4379190"/>
          </a:xfrm>
        </p:grpSpPr>
        <p:sp>
          <p:nvSpPr>
            <p:cNvPr id="23" name="Google Shape;370;p33">
              <a:extLst>
                <a:ext uri="{FF2B5EF4-FFF2-40B4-BE49-F238E27FC236}">
                  <a16:creationId xmlns:a16="http://schemas.microsoft.com/office/drawing/2014/main" id="{56AAAF26-6F71-2677-9806-F165EEC91D02}"/>
                </a:ext>
              </a:extLst>
            </p:cNvPr>
            <p:cNvSpPr/>
            <p:nvPr/>
          </p:nvSpPr>
          <p:spPr>
            <a:xfrm>
              <a:off x="5034730"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4" name="Google Shape;371;p33">
              <a:extLst>
                <a:ext uri="{FF2B5EF4-FFF2-40B4-BE49-F238E27FC236}">
                  <a16:creationId xmlns:a16="http://schemas.microsoft.com/office/drawing/2014/main" id="{45444258-E8A4-A557-5DED-B644B85A80E1}"/>
                </a:ext>
              </a:extLst>
            </p:cNvPr>
            <p:cNvSpPr/>
            <p:nvPr/>
          </p:nvSpPr>
          <p:spPr>
            <a:xfrm>
              <a:off x="5770093" y="4500749"/>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5" name="Google Shape;372;p33">
              <a:extLst>
                <a:ext uri="{FF2B5EF4-FFF2-40B4-BE49-F238E27FC236}">
                  <a16:creationId xmlns:a16="http://schemas.microsoft.com/office/drawing/2014/main" id="{ECEA3095-A47B-0BE7-BEEC-92310414E666}"/>
                </a:ext>
              </a:extLst>
            </p:cNvPr>
            <p:cNvSpPr/>
            <p:nvPr/>
          </p:nvSpPr>
          <p:spPr>
            <a:xfrm>
              <a:off x="537034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6" name="Google Shape;373;p33">
              <a:extLst>
                <a:ext uri="{FF2B5EF4-FFF2-40B4-BE49-F238E27FC236}">
                  <a16:creationId xmlns:a16="http://schemas.microsoft.com/office/drawing/2014/main" id="{C6F64A8A-3CF3-28D5-2A5F-8828BACF34C4}"/>
                </a:ext>
              </a:extLst>
            </p:cNvPr>
            <p:cNvSpPr/>
            <p:nvPr/>
          </p:nvSpPr>
          <p:spPr>
            <a:xfrm>
              <a:off x="5776919"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sp>
        <p:nvSpPr>
          <p:cNvPr id="2" name="Slide Number Placeholder 1">
            <a:extLst>
              <a:ext uri="{FF2B5EF4-FFF2-40B4-BE49-F238E27FC236}">
                <a16:creationId xmlns:a16="http://schemas.microsoft.com/office/drawing/2014/main" id="{B4F6AB28-73E9-AE1A-B057-48B7335F2355}"/>
              </a:ext>
            </a:extLst>
          </p:cNvPr>
          <p:cNvSpPr>
            <a:spLocks noGrp="1"/>
          </p:cNvSpPr>
          <p:nvPr>
            <p:ph type="sldNum" idx="12"/>
          </p:nvPr>
        </p:nvSpPr>
        <p:spPr>
          <a:xfrm>
            <a:off x="8556775" y="4531913"/>
            <a:ext cx="548700" cy="317400"/>
          </a:xfrm>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583;p70">
            <a:extLst>
              <a:ext uri="{FF2B5EF4-FFF2-40B4-BE49-F238E27FC236}">
                <a16:creationId xmlns:a16="http://schemas.microsoft.com/office/drawing/2014/main" id="{AD95EDCB-BB7F-9CF9-644F-D812CA72D5AC}"/>
              </a:ext>
            </a:extLst>
          </p:cNvPr>
          <p:cNvSpPr txBox="1">
            <a:spLocks/>
          </p:cNvSpPr>
          <p:nvPr/>
        </p:nvSpPr>
        <p:spPr>
          <a:xfrm>
            <a:off x="8325420" y="5092555"/>
            <a:ext cx="243288" cy="1399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9pPr>
          </a:lstStyle>
          <a:p>
            <a:fld id="{00000000-1234-1234-1234-123412341234}" type="slidenum">
              <a:rPr lang="en" smtClean="0"/>
              <a:pPr/>
              <a:t>23</a:t>
            </a:fld>
            <a:endParaRPr lang="en" dirty="0"/>
          </a:p>
        </p:txBody>
      </p:sp>
      <p:pic>
        <p:nvPicPr>
          <p:cNvPr id="4" name="Google Shape;585;p70">
            <a:extLst>
              <a:ext uri="{FF2B5EF4-FFF2-40B4-BE49-F238E27FC236}">
                <a16:creationId xmlns:a16="http://schemas.microsoft.com/office/drawing/2014/main" id="{63A68609-C3C6-CCFB-61B4-773ACBA6A596}"/>
              </a:ext>
            </a:extLst>
          </p:cNvPr>
          <p:cNvPicPr preferRelativeResize="0"/>
          <p:nvPr/>
        </p:nvPicPr>
        <p:blipFill>
          <a:blip r:embed="rId2">
            <a:alphaModFix/>
          </a:blip>
          <a:stretch>
            <a:fillRect/>
          </a:stretch>
        </p:blipFill>
        <p:spPr>
          <a:xfrm>
            <a:off x="356427" y="737518"/>
            <a:ext cx="1755527" cy="3637948"/>
          </a:xfrm>
          <a:prstGeom prst="rect">
            <a:avLst/>
          </a:prstGeom>
          <a:noFill/>
          <a:ln>
            <a:solidFill>
              <a:schemeClr val="tx1"/>
            </a:solidFill>
          </a:ln>
        </p:spPr>
      </p:pic>
      <p:graphicFrame>
        <p:nvGraphicFramePr>
          <p:cNvPr id="5" name="Google Shape;586;p70">
            <a:extLst>
              <a:ext uri="{FF2B5EF4-FFF2-40B4-BE49-F238E27FC236}">
                <a16:creationId xmlns:a16="http://schemas.microsoft.com/office/drawing/2014/main" id="{0E9B3054-1ABD-8C6F-3C9F-A2F036ABE242}"/>
              </a:ext>
            </a:extLst>
          </p:cNvPr>
          <p:cNvGraphicFramePr/>
          <p:nvPr>
            <p:extLst>
              <p:ext uri="{D42A27DB-BD31-4B8C-83A1-F6EECF244321}">
                <p14:modId xmlns:p14="http://schemas.microsoft.com/office/powerpoint/2010/main" val="2266291074"/>
              </p:ext>
            </p:extLst>
          </p:nvPr>
        </p:nvGraphicFramePr>
        <p:xfrm>
          <a:off x="2701248" y="2033502"/>
          <a:ext cx="1429931" cy="7395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3280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checkin_count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3</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6" name="Google Shape;587;p70">
            <a:extLst>
              <a:ext uri="{FF2B5EF4-FFF2-40B4-BE49-F238E27FC236}">
                <a16:creationId xmlns:a16="http://schemas.microsoft.com/office/drawing/2014/main" id="{29FE7A48-1242-7D7A-B006-874F07CBDC3E}"/>
              </a:ext>
            </a:extLst>
          </p:cNvPr>
          <p:cNvSpPr/>
          <p:nvPr/>
        </p:nvSpPr>
        <p:spPr>
          <a:xfrm>
            <a:off x="1507359"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7" name="Google Shape;588;p70">
            <a:extLst>
              <a:ext uri="{FF2B5EF4-FFF2-40B4-BE49-F238E27FC236}">
                <a16:creationId xmlns:a16="http://schemas.microsoft.com/office/drawing/2014/main" id="{5D79BE75-1DBE-A9B2-F1D6-B53E823BA6DE}"/>
              </a:ext>
            </a:extLst>
          </p:cNvPr>
          <p:cNvGraphicFramePr/>
          <p:nvPr>
            <p:extLst>
              <p:ext uri="{D42A27DB-BD31-4B8C-83A1-F6EECF244321}">
                <p14:modId xmlns:p14="http://schemas.microsoft.com/office/powerpoint/2010/main" val="896075312"/>
              </p:ext>
            </p:extLst>
          </p:nvPr>
        </p:nvGraphicFramePr>
        <p:xfrm>
          <a:off x="7170958" y="1950102"/>
          <a:ext cx="1429931" cy="8229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4114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review_count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1</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8" name="Google Shape;589;p70">
            <a:extLst>
              <a:ext uri="{FF2B5EF4-FFF2-40B4-BE49-F238E27FC236}">
                <a16:creationId xmlns:a16="http://schemas.microsoft.com/office/drawing/2014/main" id="{5628234F-DF24-13DD-5297-FDB933A33049}"/>
              </a:ext>
            </a:extLst>
          </p:cNvPr>
          <p:cNvPicPr preferRelativeResize="0"/>
          <p:nvPr/>
        </p:nvPicPr>
        <p:blipFill>
          <a:blip r:embed="rId2">
            <a:alphaModFix/>
          </a:blip>
          <a:stretch>
            <a:fillRect/>
          </a:stretch>
        </p:blipFill>
        <p:spPr>
          <a:xfrm>
            <a:off x="5075526" y="767847"/>
            <a:ext cx="1748467" cy="3637948"/>
          </a:xfrm>
          <a:prstGeom prst="rect">
            <a:avLst/>
          </a:prstGeom>
          <a:noFill/>
          <a:ln>
            <a:solidFill>
              <a:schemeClr val="tx1"/>
            </a:solidFill>
          </a:ln>
        </p:spPr>
      </p:pic>
      <p:sp>
        <p:nvSpPr>
          <p:cNvPr id="9" name="Google Shape;590;p70">
            <a:extLst>
              <a:ext uri="{FF2B5EF4-FFF2-40B4-BE49-F238E27FC236}">
                <a16:creationId xmlns:a16="http://schemas.microsoft.com/office/drawing/2014/main" id="{2AE75A32-ACC9-FBC4-C86D-4D4AA54E68F2}"/>
              </a:ext>
            </a:extLst>
          </p:cNvPr>
          <p:cNvSpPr/>
          <p:nvPr/>
        </p:nvSpPr>
        <p:spPr>
          <a:xfrm>
            <a:off x="5445538"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8582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7" y="3534455"/>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7902928" y="3389563"/>
            <a:ext cx="468875" cy="461234"/>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71E8B582-8F8B-35F1-A7D2-F09DB4C262E7}"/>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465553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268499"/>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4" y="352545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902925" y="3080321"/>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69BD986D-F307-FF3B-AB1C-2C4055F1125A}"/>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9489922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268499"/>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902925" y="3080321"/>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29DF2446-F12E-5948-979C-4360AFCE3EE6}"/>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361395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03538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194" y="327398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70602" y="2876722"/>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9C101C81-CBA6-0634-B5DB-43E2B19916BC}"/>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407324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03538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70602" y="2876722"/>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690A722-C076-58AC-6A67-62B11A2509D3}"/>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7639476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0" y="279099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0" y="3022527"/>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643916"/>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097F543-BED8-6507-7B3C-B2492F3395CB}"/>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7721298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0" y="279099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643916"/>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9FE95907-3849-E19E-FF79-81B5A8C66F48}"/>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9622295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8" y="258465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198" y="281298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449765"/>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B6ABCC0-8930-5053-2D49-624FD86C011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080841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476717"/>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358EB2D0-1E64-5B38-C1FF-47F67BE71270}"/>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6793923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3" y="234250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3" y="259089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1" name="Google Shape;864;p78">
            <a:extLst>
              <a:ext uri="{FF2B5EF4-FFF2-40B4-BE49-F238E27FC236}">
                <a16:creationId xmlns:a16="http://schemas.microsoft.com/office/drawing/2014/main" id="{A829A87A-7D02-5CD0-F75A-D6BCE2C10680}"/>
              </a:ext>
            </a:extLst>
          </p:cNvPr>
          <p:cNvGrpSpPr/>
          <p:nvPr/>
        </p:nvGrpSpPr>
        <p:grpSpPr>
          <a:xfrm>
            <a:off x="7836682" y="2264624"/>
            <a:ext cx="388350" cy="388350"/>
            <a:chOff x="9069139" y="3565127"/>
            <a:chExt cx="517800" cy="517800"/>
          </a:xfrm>
          <a:solidFill>
            <a:srgbClr val="E80F1C"/>
          </a:solidFill>
        </p:grpSpPr>
        <p:sp>
          <p:nvSpPr>
            <p:cNvPr id="23" name="Google Shape;865;p78">
              <a:extLst>
                <a:ext uri="{FF2B5EF4-FFF2-40B4-BE49-F238E27FC236}">
                  <a16:creationId xmlns:a16="http://schemas.microsoft.com/office/drawing/2014/main" id="{183FE8EC-BFEE-B797-DF05-2169888F0313}"/>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4" name="Google Shape;866;p78">
              <a:extLst>
                <a:ext uri="{FF2B5EF4-FFF2-40B4-BE49-F238E27FC236}">
                  <a16:creationId xmlns:a16="http://schemas.microsoft.com/office/drawing/2014/main" id="{679EA171-35EF-01FD-0348-B1265CFE0F7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DB859CB9-E2F0-B3A1-5EE5-0335BC24C33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89638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bg1"/>
                </a:solidFill>
                <a:latin typeface="DM Mono" panose="020B0509040201040103" pitchFamily="49" charset="77"/>
              </a:rPr>
              <a:t>Mobile </a:t>
            </a:r>
          </a:p>
          <a:p>
            <a:pPr algn="ctr"/>
            <a:r>
              <a:rPr lang="en-US" sz="12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622697" y="3003710"/>
            <a:ext cx="3944075" cy="1200329"/>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p>
          <a:p>
            <a:r>
              <a:rPr lang="en-US" sz="1200" dirty="0">
                <a:solidFill>
                  <a:schemeClr val="tx1"/>
                </a:solidFill>
                <a:latin typeface="DM Mono" panose="020B0509040201040103" pitchFamily="49" charset="77"/>
              </a:rPr>
              <a:t>    how= </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left_anti</a:t>
            </a:r>
            <a:r>
              <a:rPr lang="en-US" sz="1200" dirty="0">
                <a:solidFill>
                  <a:schemeClr val="accent6">
                    <a:lumMod val="50000"/>
                  </a:schemeClr>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4899422" y="3003710"/>
            <a:ext cx="3944075" cy="1015663"/>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990481" y="3772031"/>
            <a:ext cx="1594922" cy="226213"/>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TextBox 20">
            <a:extLst>
              <a:ext uri="{FF2B5EF4-FFF2-40B4-BE49-F238E27FC236}">
                <a16:creationId xmlns:a16="http://schemas.microsoft.com/office/drawing/2014/main" id="{22B9C3F2-4604-0C63-3B78-BF3DD6B78DDB}"/>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6470665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1191" y="2342500"/>
            <a:ext cx="9141619" cy="534607"/>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TextBox 22">
            <a:extLst>
              <a:ext uri="{FF2B5EF4-FFF2-40B4-BE49-F238E27FC236}">
                <a16:creationId xmlns:a16="http://schemas.microsoft.com/office/drawing/2014/main" id="{4D2B906B-4831-823C-62F5-0CA770CB3C34}"/>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4307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1191" y="1211840"/>
            <a:ext cx="9141619" cy="108388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80071727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48A95662-D183-0056-56B3-7C3428AE030D}"/>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3317271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77995BE8-7A28-CEF7-A6FA-6A2B64B47747}"/>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9373656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You Have a Smaller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199" y="1463984"/>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199" y="168425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21150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199" y="194028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TextBox 11">
            <a:extLst>
              <a:ext uri="{FF2B5EF4-FFF2-40B4-BE49-F238E27FC236}">
                <a16:creationId xmlns:a16="http://schemas.microsoft.com/office/drawing/2014/main" id="{7085CFC6-9673-0CEC-E0F0-ED915625808A}"/>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91606883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INSTRUCTIONS FOR USE</a:t>
            </a:r>
            <a:endParaRPr/>
          </a:p>
        </p:txBody>
      </p:sp>
      <p:sp>
        <p:nvSpPr>
          <p:cNvPr id="470" name="Google Shape;470;p14"/>
          <p:cNvSpPr txBox="1"/>
          <p:nvPr/>
        </p:nvSpPr>
        <p:spPr>
          <a:xfrm>
            <a:off x="1047750" y="968550"/>
            <a:ext cx="3234600"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00CEF6"/>
                </a:solidFill>
                <a:latin typeface="Source Sans Pro"/>
                <a:ea typeface="Source Sans Pro"/>
                <a:cs typeface="Source Sans Pro"/>
                <a:sym typeface="Source Sans Pro"/>
              </a:rPr>
              <a:t>EDIT IN GOOGLE SLIDES</a:t>
            </a:r>
            <a:endParaRPr sz="1200">
              <a:solidFill>
                <a:srgbClr val="00CEF6"/>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Click on the button under the presentation preview that says "Use as Google Slides Theme".</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You will get a copy of this document on your Google Drive and will be able to edit, add or delete slides.</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You have to be signed in to your Google account.</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None/>
            </a:pPr>
            <a:endParaRPr sz="1200">
              <a:solidFill>
                <a:srgbClr val="28324A"/>
              </a:solidFill>
              <a:latin typeface="Source Sans Pro"/>
              <a:ea typeface="Source Sans Pro"/>
              <a:cs typeface="Source Sans Pro"/>
              <a:sym typeface="Source Sans Pro"/>
            </a:endParaRPr>
          </a:p>
        </p:txBody>
      </p:sp>
      <p:sp>
        <p:nvSpPr>
          <p:cNvPr id="471" name="Google Shape;471;p14"/>
          <p:cNvSpPr txBox="1"/>
          <p:nvPr/>
        </p:nvSpPr>
        <p:spPr>
          <a:xfrm>
            <a:off x="4720152" y="968550"/>
            <a:ext cx="3376200"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00CEF6"/>
                </a:solidFill>
                <a:latin typeface="Source Sans Pro"/>
                <a:ea typeface="Source Sans Pro"/>
                <a:cs typeface="Source Sans Pro"/>
                <a:sym typeface="Source Sans Pro"/>
              </a:rPr>
              <a:t>EDIT IN POWERPOINT®</a:t>
            </a:r>
            <a:endParaRPr sz="1200">
              <a:solidFill>
                <a:srgbClr val="00CEF6"/>
              </a:solidFill>
              <a:latin typeface="Source Sans Pro"/>
              <a:ea typeface="Source Sans Pro"/>
              <a:cs typeface="Source Sans Pro"/>
              <a:sym typeface="Source Sans Pro"/>
            </a:endParaRPr>
          </a:p>
          <a:p>
            <a:pPr marL="0" lvl="0" indent="0" algn="l" rtl="0">
              <a:spcBef>
                <a:spcPts val="600"/>
              </a:spcBef>
              <a:spcAft>
                <a:spcPts val="0"/>
              </a:spcAft>
              <a:buNone/>
            </a:pPr>
            <a:r>
              <a:rPr lang="en" sz="1200">
                <a:solidFill>
                  <a:srgbClr val="28324A"/>
                </a:solidFill>
                <a:latin typeface="Source Sans Pro"/>
                <a:ea typeface="Source Sans Pro"/>
                <a:cs typeface="Source Sans Pro"/>
                <a:sym typeface="Source Sans Pro"/>
              </a:rPr>
              <a:t>Click on the button under the presentation preview that says "Download as PowerPoint template". You will get a .pptx file that you can edit in PowerPoint.</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None/>
            </a:pPr>
            <a:r>
              <a:rPr lang="en" sz="1200">
                <a:solidFill>
                  <a:srgbClr val="28324A"/>
                </a:solidFill>
                <a:latin typeface="Source Sans Pro"/>
                <a:ea typeface="Source Sans Pro"/>
                <a:cs typeface="Source Sans Pro"/>
                <a:sym typeface="Source Sans Pro"/>
              </a:rPr>
              <a:t>Remember to download and install the fonts used in this presentation (you’ll find the links to the font files needed in the </a:t>
            </a:r>
            <a:r>
              <a:rPr lang="en" sz="1200" u="sng">
                <a:solidFill>
                  <a:srgbClr val="28324A"/>
                </a:solidFill>
                <a:latin typeface="Source Sans Pro"/>
                <a:ea typeface="Source Sans Pro"/>
                <a:cs typeface="Source Sans Pro"/>
                <a:sym typeface="Source Sans Pro"/>
                <a:hlinkClick r:id="rId3" action="ppaction://hlinksldjump">
                  <a:extLst>
                    <a:ext uri="{A12FA001-AC4F-418D-AE19-62706E023703}">
                      <ahyp:hlinkClr xmlns:ahyp="http://schemas.microsoft.com/office/drawing/2018/hyperlinkcolor" val="tx"/>
                    </a:ext>
                  </a:extLst>
                </a:hlinkClick>
              </a:rPr>
              <a:t>Presentation design slide</a:t>
            </a:r>
            <a:r>
              <a:rPr lang="en" sz="1200">
                <a:solidFill>
                  <a:srgbClr val="28324A"/>
                </a:solidFill>
                <a:latin typeface="Source Sans Pro"/>
                <a:ea typeface="Source Sans Pro"/>
                <a:cs typeface="Source Sans Pro"/>
                <a:sym typeface="Source Sans Pro"/>
              </a:rPr>
              <a:t>)</a:t>
            </a:r>
            <a:endParaRPr sz="1200">
              <a:solidFill>
                <a:srgbClr val="28324A"/>
              </a:solidFill>
              <a:latin typeface="Source Sans Pro"/>
              <a:ea typeface="Source Sans Pro"/>
              <a:cs typeface="Source Sans Pro"/>
              <a:sym typeface="Source Sans Pro"/>
            </a:endParaRPr>
          </a:p>
        </p:txBody>
      </p:sp>
      <p:sp>
        <p:nvSpPr>
          <p:cNvPr id="472" name="Google Shape;472;p14"/>
          <p:cNvSpPr txBox="1"/>
          <p:nvPr/>
        </p:nvSpPr>
        <p:spPr>
          <a:xfrm>
            <a:off x="1047750" y="3143925"/>
            <a:ext cx="7048500" cy="8265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 sz="1200" b="1">
                <a:solidFill>
                  <a:srgbClr val="28324A"/>
                </a:solidFill>
                <a:latin typeface="Source Sans Pro"/>
                <a:ea typeface="Source Sans Pro"/>
                <a:cs typeface="Source Sans Pro"/>
                <a:sym typeface="Source Sans Pro"/>
              </a:rPr>
              <a:t>More info on how to use this template at </a:t>
            </a:r>
            <a:r>
              <a:rPr lang="en" sz="1200" b="1" u="sng">
                <a:solidFill>
                  <a:srgbClr val="28324A"/>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www.slidescarnival.com/help-use-presentation-template</a:t>
            </a:r>
            <a:endParaRPr sz="1200" b="1">
              <a:solidFill>
                <a:srgbClr val="28324A"/>
              </a:solidFill>
              <a:latin typeface="Source Sans Pro"/>
              <a:ea typeface="Source Sans Pro"/>
              <a:cs typeface="Source Sans Pro"/>
              <a:sym typeface="Source Sans Pro"/>
            </a:endParaRPr>
          </a:p>
          <a:p>
            <a:pPr marL="0" lvl="0" indent="0" algn="l" rtl="0">
              <a:spcBef>
                <a:spcPts val="1000"/>
              </a:spcBef>
              <a:spcAft>
                <a:spcPts val="0"/>
              </a:spcAft>
              <a:buNone/>
            </a:pPr>
            <a:r>
              <a:rPr lang="en" sz="1200">
                <a:solidFill>
                  <a:srgbClr val="28324A"/>
                </a:solidFill>
                <a:latin typeface="Source Sans Pro"/>
                <a:ea typeface="Source Sans Pro"/>
                <a:cs typeface="Source Sans Pro"/>
                <a:sym typeface="Source Sans Pro"/>
              </a:rPr>
              <a:t>This template is free to use under </a:t>
            </a:r>
            <a:r>
              <a:rPr lang="en" sz="1200" u="sng">
                <a:solidFill>
                  <a:srgbClr val="28324A"/>
                </a:solid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Creative Commons Attribution license</a:t>
            </a:r>
            <a:r>
              <a:rPr lang="en" sz="1200">
                <a:solidFill>
                  <a:srgbClr val="28324A"/>
                </a:solidFill>
                <a:latin typeface="Source Sans Pro"/>
                <a:ea typeface="Source Sans Pro"/>
                <a:cs typeface="Source Sans Pro"/>
                <a:sym typeface="Source Sans Pro"/>
              </a:rPr>
              <a:t>. You can keep the Credits slide or mention SlidesCarnival and other resources used in a slide footer.</a:t>
            </a:r>
            <a:endParaRPr sz="1200">
              <a:solidFill>
                <a:srgbClr val="28324A"/>
              </a:solidFill>
              <a:latin typeface="Source Sans Pro"/>
              <a:ea typeface="Source Sans Pro"/>
              <a:cs typeface="Source Sans Pro"/>
              <a:sym typeface="Source Sans Pro"/>
            </a:endParaRPr>
          </a:p>
          <a:p>
            <a:pPr marL="0" lvl="0" indent="0" algn="l" rtl="0">
              <a:spcBef>
                <a:spcPts val="1000"/>
              </a:spcBef>
              <a:spcAft>
                <a:spcPts val="0"/>
              </a:spcAft>
              <a:buNone/>
            </a:pPr>
            <a:endParaRPr sz="1200">
              <a:solidFill>
                <a:srgbClr val="28324A"/>
              </a:solidFill>
              <a:latin typeface="Source Sans Pro"/>
              <a:ea typeface="Source Sans Pro"/>
              <a:cs typeface="Source Sans Pro"/>
              <a:sym typeface="Source Sans Pro"/>
            </a:endParaRPr>
          </a:p>
          <a:p>
            <a:pPr marL="0" lvl="0" indent="0" algn="l" rtl="0">
              <a:spcBef>
                <a:spcPts val="1000"/>
              </a:spcBef>
              <a:spcAft>
                <a:spcPts val="1000"/>
              </a:spcAft>
              <a:buNone/>
            </a:pPr>
            <a:endParaRPr sz="1200">
              <a:solidFill>
                <a:srgbClr val="28324A"/>
              </a:solidFill>
              <a:latin typeface="Source Sans Pro"/>
              <a:ea typeface="Source Sans Pro"/>
              <a:cs typeface="Source Sans Pro"/>
              <a:sym typeface="Source Sans Pro"/>
            </a:endParaRPr>
          </a:p>
        </p:txBody>
      </p:sp>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246</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HELLO!</a:t>
            </a:r>
            <a:endParaRPr sz="10000"/>
          </a:p>
        </p:txBody>
      </p:sp>
      <p:sp>
        <p:nvSpPr>
          <p:cNvPr id="479" name="Google Shape;479;p1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I am Jayden Smith</a:t>
            </a:r>
            <a:endParaRPr sz="3600" b="1"/>
          </a:p>
          <a:p>
            <a:pPr marL="0" lvl="0" indent="0" algn="ctr" rtl="0">
              <a:spcBef>
                <a:spcPts val="600"/>
              </a:spcBef>
              <a:spcAft>
                <a:spcPts val="0"/>
              </a:spcAft>
              <a:buClr>
                <a:schemeClr val="dk1"/>
              </a:buClr>
              <a:buSzPts val="1100"/>
              <a:buFont typeface="Arial"/>
              <a:buNone/>
            </a:pPr>
            <a:r>
              <a:rPr lang="en"/>
              <a:t>I am here because I love to give presentations. </a:t>
            </a:r>
            <a:endParaRPr/>
          </a:p>
          <a:p>
            <a:pPr marL="0" lvl="0" indent="0" algn="ctr" rtl="0">
              <a:spcBef>
                <a:spcPts val="600"/>
              </a:spcBef>
              <a:spcAft>
                <a:spcPts val="0"/>
              </a:spcAft>
              <a:buClr>
                <a:schemeClr val="dk1"/>
              </a:buClr>
              <a:buSzPts val="1100"/>
              <a:buFont typeface="Arial"/>
              <a:buNone/>
            </a:pPr>
            <a:r>
              <a:rPr lang="en"/>
              <a:t>You can find me at @username</a:t>
            </a:r>
            <a:endParaRPr/>
          </a:p>
          <a:p>
            <a:pPr marL="0" lvl="0" indent="0" algn="ctr" rtl="0">
              <a:spcBef>
                <a:spcPts val="600"/>
              </a:spcBef>
              <a:spcAft>
                <a:spcPts val="0"/>
              </a:spcAft>
              <a:buNone/>
            </a:pPr>
            <a:endParaRPr sz="3600" b="1"/>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247</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Transition headline</a:t>
            </a:r>
            <a:endParaRPr/>
          </a:p>
        </p:txBody>
      </p:sp>
      <p:sp>
        <p:nvSpPr>
          <p:cNvPr id="486" name="Google Shape;486;p16"/>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Let’s start with the first set of slides</a:t>
            </a:r>
            <a:endParaRPr/>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1</a:t>
            </a:r>
            <a:endParaRPr sz="12000">
              <a:solidFill>
                <a:schemeClr val="accent2"/>
              </a:solidFill>
            </a:endParaRPr>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248</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a:t>Quotations are commonly printed as a means of inspiration and to invoke philosophical thoughts from the reader.</a:t>
            </a:r>
            <a:endParaRPr/>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249</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25</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tx1"/>
                </a:solidFill>
                <a:latin typeface="DM Sans" pitchFamily="2" charset="77"/>
                <a:ea typeface="DM Sans"/>
                <a:cs typeface="DM Sans"/>
                <a:sym typeface="DM Sans"/>
              </a:rPr>
              <a:t>of data</a:t>
            </a:r>
            <a:endParaRPr lang="en-CA" sz="4200" dirty="0">
              <a:solidFill>
                <a:schemeClr val="tx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SLIDE </a:t>
            </a:r>
            <a:r>
              <a:rPr lang="en">
                <a:solidFill>
                  <a:schemeClr val="accent2"/>
                </a:solidFill>
              </a:rPr>
              <a:t>TITLE</a:t>
            </a:r>
            <a:endParaRPr>
              <a:solidFill>
                <a:schemeClr val="accent2"/>
              </a:solidFill>
            </a:endParaRPr>
          </a:p>
        </p:txBody>
      </p:sp>
      <p:sp>
        <p:nvSpPr>
          <p:cNvPr id="500" name="Google Shape;500;p18"/>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Here you have a list of items</a:t>
            </a:r>
            <a:endParaRPr/>
          </a:p>
          <a:p>
            <a:pPr marL="457200" lvl="0" indent="-355600" algn="l" rtl="0">
              <a:spcBef>
                <a:spcPts val="0"/>
              </a:spcBef>
              <a:spcAft>
                <a:spcPts val="0"/>
              </a:spcAft>
              <a:buSzPts val="2000"/>
              <a:buChar char="◉"/>
            </a:pPr>
            <a:r>
              <a:rPr lang="en"/>
              <a:t>And some text</a:t>
            </a:r>
            <a:endParaRPr/>
          </a:p>
          <a:p>
            <a:pPr marL="457200" lvl="0" indent="-355600" algn="l" rtl="0">
              <a:spcBef>
                <a:spcPts val="0"/>
              </a:spcBef>
              <a:spcAft>
                <a:spcPts val="0"/>
              </a:spcAft>
              <a:buSzPts val="20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250</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a:t>BIG CONCEPT</a:t>
            </a:r>
            <a:endParaRPr sz="9000"/>
          </a:p>
        </p:txBody>
      </p:sp>
      <p:sp>
        <p:nvSpPr>
          <p:cNvPr id="507" name="Google Shape;507;p19"/>
          <p:cNvSpPr txBox="1">
            <a:spLocks noGrp="1"/>
          </p:cNvSpPr>
          <p:nvPr>
            <p:ph type="subTitle" idx="4294967295"/>
          </p:nvPr>
        </p:nvSpPr>
        <p:spPr>
          <a:xfrm>
            <a:off x="2169650" y="3182950"/>
            <a:ext cx="4804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Bring the attention of your audience over a key concept using icons or illustrations</a:t>
            </a:r>
            <a:endParaRPr sz="180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251</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0"/>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524" name="Google Shape;524;p2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a:t>
            </a:r>
            <a:r>
              <a:rPr lang="en">
                <a:solidFill>
                  <a:schemeClr val="accent2"/>
                </a:solidFill>
              </a:rPr>
              <a:t>SPLIT</a:t>
            </a:r>
            <a:r>
              <a:rPr lang="en"/>
              <a:t> YOUR CONTENT</a:t>
            </a:r>
            <a:endParaRPr/>
          </a:p>
        </p:txBody>
      </p:sp>
      <p:sp>
        <p:nvSpPr>
          <p:cNvPr id="525" name="Google Shape;525;p20"/>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252</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a:t>
            </a:r>
            <a:r>
              <a:rPr lang="en">
                <a:solidFill>
                  <a:schemeClr val="accent2"/>
                </a:solidFill>
              </a:rPr>
              <a:t>TWO OR THREE</a:t>
            </a:r>
            <a:r>
              <a:rPr lang="en"/>
              <a:t> COLUMNS</a:t>
            </a:r>
            <a:endParaRPr/>
          </a:p>
        </p:txBody>
      </p:sp>
      <p:sp>
        <p:nvSpPr>
          <p:cNvPr id="532" name="Google Shape;532;p21"/>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533" name="Google Shape;533;p21"/>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534" name="Google Shape;534;p21"/>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253</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a:t>
            </a:r>
            <a:r>
              <a:rPr lang="en">
                <a:solidFill>
                  <a:schemeClr val="accent2"/>
                </a:solidFill>
              </a:rPr>
              <a:t>PICTURE</a:t>
            </a:r>
            <a:r>
              <a:rPr lang="en"/>
              <a:t> IS WORTH A THOUSAND WORDS</a:t>
            </a:r>
            <a:endParaRPr/>
          </a:p>
        </p:txBody>
      </p:sp>
      <p:sp>
        <p:nvSpPr>
          <p:cNvPr id="541" name="Google Shape;541;p22"/>
          <p:cNvSpPr txBox="1">
            <a:spLocks noGrp="1"/>
          </p:cNvSpPr>
          <p:nvPr>
            <p:ph type="body" idx="1"/>
          </p:nvPr>
        </p:nvSpPr>
        <p:spPr>
          <a:xfrm>
            <a:off x="442975" y="1641300"/>
            <a:ext cx="2580300" cy="24705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sz="1800"/>
              <a:t>A complex idea can be conveyed with just a single still image.</a:t>
            </a:r>
            <a:endParaRPr sz="1800"/>
          </a:p>
        </p:txBody>
      </p:sp>
      <p:pic>
        <p:nvPicPr>
          <p:cNvPr id="542" name="Google Shape;542;p22"/>
          <p:cNvPicPr preferRelativeResize="0"/>
          <p:nvPr/>
        </p:nvPicPr>
        <p:blipFill>
          <a:blip r:embed="rId3">
            <a:alphaModFix/>
          </a:blip>
          <a:stretch>
            <a:fillRect/>
          </a:stretch>
        </p:blipFill>
        <p:spPr>
          <a:xfrm>
            <a:off x="3189150" y="1493700"/>
            <a:ext cx="2765700" cy="2765700"/>
          </a:xfrm>
          <a:prstGeom prst="ellipse">
            <a:avLst/>
          </a:prstGeom>
          <a:noFill/>
          <a:ln>
            <a:noFill/>
          </a:ln>
        </p:spPr>
      </p:pic>
      <p:sp>
        <p:nvSpPr>
          <p:cNvPr id="543" name="Google Shape;543;p22"/>
          <p:cNvSpPr txBox="1">
            <a:spLocks noGrp="1"/>
          </p:cNvSpPr>
          <p:nvPr>
            <p:ph type="body" idx="1"/>
          </p:nvPr>
        </p:nvSpPr>
        <p:spPr>
          <a:xfrm>
            <a:off x="6120725" y="1641300"/>
            <a:ext cx="2580300" cy="2470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a:t>Namely making it possible to absorb large amounts of data quickly.</a:t>
            </a:r>
            <a:endParaRPr sz="1800"/>
          </a:p>
        </p:txBody>
      </p:sp>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254</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8"/>
        <p:cNvGrpSpPr/>
        <p:nvPr/>
      </p:nvGrpSpPr>
      <p:grpSpPr>
        <a:xfrm>
          <a:off x="0" y="0"/>
          <a:ext cx="0" cy="0"/>
          <a:chOff x="0" y="0"/>
          <a:chExt cx="0" cy="0"/>
        </a:xfrm>
      </p:grpSpPr>
      <p:sp>
        <p:nvSpPr>
          <p:cNvPr id="549" name="Google Shape;549;p23"/>
          <p:cNvSpPr txBox="1">
            <a:spLocks noGrp="1"/>
          </p:cNvSpPr>
          <p:nvPr>
            <p:ph type="title" idx="4294967295"/>
          </p:nvPr>
        </p:nvSpPr>
        <p:spPr>
          <a:xfrm>
            <a:off x="0" y="1881750"/>
            <a:ext cx="9144000" cy="13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solidFill>
                  <a:srgbClr val="28324A"/>
                </a:solidFill>
              </a:rPr>
              <a:t>WANT BIG IMPACT?</a:t>
            </a:r>
            <a:endParaRPr sz="3600">
              <a:solidFill>
                <a:srgbClr val="28324A"/>
              </a:solidFill>
            </a:endParaRPr>
          </a:p>
          <a:p>
            <a:pPr marL="0" lvl="0" indent="0" algn="ctr" rtl="0">
              <a:spcBef>
                <a:spcPts val="0"/>
              </a:spcBef>
              <a:spcAft>
                <a:spcPts val="0"/>
              </a:spcAft>
              <a:buNone/>
            </a:pPr>
            <a:r>
              <a:rPr lang="en" sz="3600" b="0">
                <a:solidFill>
                  <a:srgbClr val="28324A"/>
                </a:solidFill>
              </a:rPr>
              <a:t>USE BIG IMAGE.</a:t>
            </a:r>
            <a:endParaRPr sz="3600">
              <a:solidFill>
                <a:srgbClr val="28324A"/>
              </a:solidFill>
            </a:endParaRPr>
          </a:p>
        </p:txBody>
      </p:sp>
      <p:sp>
        <p:nvSpPr>
          <p:cNvPr id="550" name="Google Shape;550;p2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255</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t>
            </a:r>
            <a:r>
              <a:rPr lang="en">
                <a:solidFill>
                  <a:schemeClr val="accent2"/>
                </a:solidFill>
              </a:rPr>
              <a:t>CHARTS</a:t>
            </a:r>
            <a:r>
              <a:rPr lang="en"/>
              <a:t> TO EXPLAIN YOUR IDEAS</a:t>
            </a:r>
            <a:endParaRPr/>
          </a:p>
        </p:txBody>
      </p:sp>
      <p:grpSp>
        <p:nvGrpSpPr>
          <p:cNvPr id="556" name="Google Shape;556;p24"/>
          <p:cNvGrpSpPr/>
          <p:nvPr/>
        </p:nvGrpSpPr>
        <p:grpSpPr>
          <a:xfrm>
            <a:off x="3099624" y="949849"/>
            <a:ext cx="2944752" cy="3170450"/>
            <a:chOff x="2768474" y="949849"/>
            <a:chExt cx="2944752" cy="3170450"/>
          </a:xfrm>
        </p:grpSpPr>
        <p:sp>
          <p:nvSpPr>
            <p:cNvPr id="557" name="Google Shape;557;p24"/>
            <p:cNvSpPr/>
            <p:nvPr/>
          </p:nvSpPr>
          <p:spPr>
            <a:xfrm rot="5400000">
              <a:off x="2768474" y="949849"/>
              <a:ext cx="1706700" cy="1706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rot="5400000" flipH="1">
              <a:off x="3109874" y="2754999"/>
              <a:ext cx="1365300" cy="136530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rot="10800000">
              <a:off x="4573417" y="1713349"/>
              <a:ext cx="943200" cy="94320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flipH="1">
              <a:off x="4573526" y="2754999"/>
              <a:ext cx="1139700" cy="1139700"/>
            </a:xfrm>
            <a:prstGeom prst="teardrop">
              <a:avLst>
                <a:gd name="adj" fmla="val 100000"/>
              </a:avLst>
            </a:pr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24"/>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24"/>
          <p:cNvGrpSpPr/>
          <p:nvPr/>
        </p:nvGrpSpPr>
        <p:grpSpPr>
          <a:xfrm>
            <a:off x="3844549" y="3126202"/>
            <a:ext cx="599842" cy="589958"/>
            <a:chOff x="1244325" y="4999400"/>
            <a:chExt cx="444525" cy="437200"/>
          </a:xfrm>
        </p:grpSpPr>
        <p:sp>
          <p:nvSpPr>
            <p:cNvPr id="563" name="Google Shape;563;p24"/>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4"/>
          <p:cNvGrpSpPr/>
          <p:nvPr/>
        </p:nvGrpSpPr>
        <p:grpSpPr>
          <a:xfrm>
            <a:off x="5266889" y="3113863"/>
            <a:ext cx="409140" cy="420402"/>
            <a:chOff x="2605300" y="5003050"/>
            <a:chExt cx="418900" cy="430475"/>
          </a:xfrm>
        </p:grpSpPr>
        <p:sp>
          <p:nvSpPr>
            <p:cNvPr id="569" name="Google Shape;569;p24"/>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24"/>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256</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a:t>
            </a:r>
            <a:r>
              <a:rPr lang="en">
                <a:solidFill>
                  <a:schemeClr val="accent2"/>
                </a:solidFill>
              </a:rPr>
              <a:t>TABLES</a:t>
            </a:r>
            <a:r>
              <a:rPr lang="en"/>
              <a:t> TO COMPARE DATA</a:t>
            </a:r>
            <a:endParaRPr/>
          </a:p>
        </p:txBody>
      </p:sp>
      <p:graphicFrame>
        <p:nvGraphicFramePr>
          <p:cNvPr id="579" name="Google Shape;579;p25"/>
          <p:cNvGraphicFramePr/>
          <p:nvPr/>
        </p:nvGraphicFramePr>
        <p:xfrm>
          <a:off x="1522400" y="1564481"/>
          <a:ext cx="3000000" cy="3000000"/>
        </p:xfrm>
        <a:graphic>
          <a:graphicData uri="http://schemas.openxmlformats.org/drawingml/2006/table">
            <a:tbl>
              <a:tblPr>
                <a:noFill/>
                <a:tableStyleId>{891A1956-3D7E-41C0-9DF7-105A978C6925}</a:tableStyleId>
              </a:tblPr>
              <a:tblGrid>
                <a:gridCol w="1524800">
                  <a:extLst>
                    <a:ext uri="{9D8B030D-6E8A-4147-A177-3AD203B41FA5}">
                      <a16:colId xmlns:a16="http://schemas.microsoft.com/office/drawing/2014/main" val="20000"/>
                    </a:ext>
                  </a:extLst>
                </a:gridCol>
                <a:gridCol w="1524800">
                  <a:extLst>
                    <a:ext uri="{9D8B030D-6E8A-4147-A177-3AD203B41FA5}">
                      <a16:colId xmlns:a16="http://schemas.microsoft.com/office/drawing/2014/main" val="20001"/>
                    </a:ext>
                  </a:extLst>
                </a:gridCol>
                <a:gridCol w="1524800">
                  <a:extLst>
                    <a:ext uri="{9D8B030D-6E8A-4147-A177-3AD203B41FA5}">
                      <a16:colId xmlns:a16="http://schemas.microsoft.com/office/drawing/2014/main" val="20002"/>
                    </a:ext>
                  </a:extLst>
                </a:gridCol>
                <a:gridCol w="1524800">
                  <a:extLst>
                    <a:ext uri="{9D8B030D-6E8A-4147-A177-3AD203B41FA5}">
                      <a16:colId xmlns:a16="http://schemas.microsoft.com/office/drawing/2014/main" val="20003"/>
                    </a:ext>
                  </a:extLst>
                </a:gridCol>
              </a:tblGrid>
              <a:tr h="582750">
                <a:tc>
                  <a:txBody>
                    <a:bodyPr/>
                    <a:lstStyle/>
                    <a:p>
                      <a:pPr marL="0" lvl="0" indent="0" algn="l" rtl="0">
                        <a:spcBef>
                          <a:spcPts val="0"/>
                        </a:spcBef>
                        <a:spcAft>
                          <a:spcPts val="0"/>
                        </a:spcAft>
                        <a:buNone/>
                      </a:pPr>
                      <a:endParaRPr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A</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B</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C</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Yellow</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7</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1"/>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Blue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30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2"/>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Orange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24</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16</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80" name="Google Shape;580;p2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257</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6"/>
          <p:cNvSpPr/>
          <p:nvPr/>
        </p:nvSpPr>
        <p:spPr>
          <a:xfrm>
            <a:off x="807244" y="790176"/>
            <a:ext cx="7529513" cy="3586894"/>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txBox="1">
            <a:spLocks noGrp="1"/>
          </p:cNvSpPr>
          <p:nvPr>
            <p:ph type="title"/>
          </p:nvPr>
        </p:nvSpPr>
        <p:spPr>
          <a:xfrm>
            <a:off x="1047750" y="245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587" name="Google Shape;587;p26"/>
          <p:cNvSpPr/>
          <p:nvPr/>
        </p:nvSpPr>
        <p:spPr>
          <a:xfrm>
            <a:off x="2073621" y="1625043"/>
            <a:ext cx="619800" cy="202500"/>
          </a:xfrm>
          <a:prstGeom prst="wedgeRectCallout">
            <a:avLst>
              <a:gd name="adj1" fmla="val -21428"/>
              <a:gd name="adj2" fmla="val 84287"/>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Source Sans Pro"/>
                <a:ea typeface="Source Sans Pro"/>
                <a:cs typeface="Source Sans Pro"/>
                <a:sym typeface="Source Sans Pro"/>
              </a:rPr>
              <a:t>our office</a:t>
            </a:r>
            <a:endParaRPr sz="800">
              <a:latin typeface="Source Sans Pro"/>
              <a:ea typeface="Source Sans Pro"/>
              <a:cs typeface="Source Sans Pro"/>
              <a:sym typeface="Source Sans Pro"/>
            </a:endParaRPr>
          </a:p>
        </p:txBody>
      </p:sp>
      <p:sp>
        <p:nvSpPr>
          <p:cNvPr id="588" name="Google Shape;588;p26"/>
          <p:cNvSpPr/>
          <p:nvPr/>
        </p:nvSpPr>
        <p:spPr>
          <a:xfrm rot="8100000">
            <a:off x="1417704" y="1853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rot="8100000">
            <a:off x="2860329" y="33831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rot="8100000">
            <a:off x="3915304" y="166308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rot="8100000">
            <a:off x="4553704" y="35619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rot="8100000">
            <a:off x="6493879" y="2127760"/>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rot="8100000">
            <a:off x="7282704" y="3740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258</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7"/>
          <p:cNvSpPr txBox="1">
            <a:spLocks noGrp="1"/>
          </p:cNvSpPr>
          <p:nvPr>
            <p:ph type="ctrTitle" idx="4294967295"/>
          </p:nvPr>
        </p:nvSpPr>
        <p:spPr>
          <a:xfrm>
            <a:off x="685800" y="2726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solidFill>
                  <a:srgbClr val="FFFFFF"/>
                </a:solidFill>
              </a:rPr>
              <a:t>89,526,124</a:t>
            </a:r>
            <a:endParaRPr sz="10000">
              <a:solidFill>
                <a:srgbClr val="FFFFFF"/>
              </a:solidFill>
            </a:endParaRPr>
          </a:p>
        </p:txBody>
      </p:sp>
      <p:sp>
        <p:nvSpPr>
          <p:cNvPr id="600" name="Google Shape;600;p27"/>
          <p:cNvSpPr txBox="1">
            <a:spLocks noGrp="1"/>
          </p:cNvSpPr>
          <p:nvPr>
            <p:ph type="subTitle" idx="4294967295"/>
          </p:nvPr>
        </p:nvSpPr>
        <p:spPr>
          <a:xfrm>
            <a:off x="685800" y="3655111"/>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chemeClr val="accent2"/>
                </a:solidFill>
              </a:rPr>
              <a:t>Whoa! That’s a big number, aren’t you proud?</a:t>
            </a:r>
            <a:endParaRPr b="1">
              <a:solidFill>
                <a:schemeClr val="accent2"/>
              </a:solidFill>
            </a:endParaRPr>
          </a:p>
        </p:txBody>
      </p:sp>
      <p:sp>
        <p:nvSpPr>
          <p:cNvPr id="601" name="Google Shape;601;p2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259</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3201" y="664294"/>
            <a:ext cx="12358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26</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3691819570"/>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826856"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28"/>
          <p:cNvSpPr txBox="1">
            <a:spLocks noGrp="1"/>
          </p:cNvSpPr>
          <p:nvPr>
            <p:ph type="ctrTitle" idx="4294967295"/>
          </p:nvPr>
        </p:nvSpPr>
        <p:spPr>
          <a:xfrm>
            <a:off x="685800" y="3258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89,526,124</a:t>
            </a:r>
            <a:r>
              <a:rPr lang="en" sz="4800">
                <a:solidFill>
                  <a:schemeClr val="accent2"/>
                </a:solidFill>
              </a:rPr>
              <a:t>$</a:t>
            </a:r>
            <a:endParaRPr sz="4800">
              <a:solidFill>
                <a:schemeClr val="accent2"/>
              </a:solidFill>
            </a:endParaRPr>
          </a:p>
        </p:txBody>
      </p:sp>
      <p:sp>
        <p:nvSpPr>
          <p:cNvPr id="607" name="Google Shape;607;p28"/>
          <p:cNvSpPr txBox="1">
            <a:spLocks noGrp="1"/>
          </p:cNvSpPr>
          <p:nvPr>
            <p:ph type="subTitle" idx="4294967295"/>
          </p:nvPr>
        </p:nvSpPr>
        <p:spPr>
          <a:xfrm>
            <a:off x="685800" y="9367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That’s a lot of money</a:t>
            </a:r>
            <a:endParaRPr sz="2600"/>
          </a:p>
        </p:txBody>
      </p:sp>
      <p:sp>
        <p:nvSpPr>
          <p:cNvPr id="608" name="Google Shape;608;p28"/>
          <p:cNvSpPr txBox="1">
            <a:spLocks noGrp="1"/>
          </p:cNvSpPr>
          <p:nvPr>
            <p:ph type="ctrTitle" idx="4294967295"/>
          </p:nvPr>
        </p:nvSpPr>
        <p:spPr>
          <a:xfrm>
            <a:off x="685800" y="29547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100</a:t>
            </a:r>
            <a:r>
              <a:rPr lang="en" sz="4800">
                <a:solidFill>
                  <a:schemeClr val="accent2"/>
                </a:solidFill>
              </a:rPr>
              <a:t>%</a:t>
            </a:r>
            <a:endParaRPr sz="4800">
              <a:solidFill>
                <a:schemeClr val="accent2"/>
              </a:solidFill>
            </a:endParaRPr>
          </a:p>
        </p:txBody>
      </p:sp>
      <p:sp>
        <p:nvSpPr>
          <p:cNvPr id="609" name="Google Shape;609;p28"/>
          <p:cNvSpPr txBox="1">
            <a:spLocks noGrp="1"/>
          </p:cNvSpPr>
          <p:nvPr>
            <p:ph type="subTitle" idx="4294967295"/>
          </p:nvPr>
        </p:nvSpPr>
        <p:spPr>
          <a:xfrm>
            <a:off x="685800" y="35656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Total success!</a:t>
            </a:r>
            <a:endParaRPr sz="2600"/>
          </a:p>
        </p:txBody>
      </p:sp>
      <p:sp>
        <p:nvSpPr>
          <p:cNvPr id="610" name="Google Shape;610;p28"/>
          <p:cNvSpPr txBox="1">
            <a:spLocks noGrp="1"/>
          </p:cNvSpPr>
          <p:nvPr>
            <p:ph type="ctrTitle" idx="4294967295"/>
          </p:nvPr>
        </p:nvSpPr>
        <p:spPr>
          <a:xfrm>
            <a:off x="685800" y="1640293"/>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185,244 </a:t>
            </a:r>
            <a:r>
              <a:rPr lang="en" sz="4800">
                <a:solidFill>
                  <a:schemeClr val="accent2"/>
                </a:solidFill>
              </a:rPr>
              <a:t>users</a:t>
            </a:r>
            <a:endParaRPr sz="4800">
              <a:solidFill>
                <a:schemeClr val="accent2"/>
              </a:solidFill>
            </a:endParaRPr>
          </a:p>
        </p:txBody>
      </p:sp>
      <p:sp>
        <p:nvSpPr>
          <p:cNvPr id="611" name="Google Shape;611;p28"/>
          <p:cNvSpPr txBox="1">
            <a:spLocks noGrp="1"/>
          </p:cNvSpPr>
          <p:nvPr>
            <p:ph type="subTitle" idx="4294967295"/>
          </p:nvPr>
        </p:nvSpPr>
        <p:spPr>
          <a:xfrm>
            <a:off x="685800" y="225120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And a lot of users</a:t>
            </a:r>
            <a:endParaRPr sz="2600"/>
          </a:p>
        </p:txBody>
      </p:sp>
      <p:sp>
        <p:nvSpPr>
          <p:cNvPr id="612" name="Google Shape;612;p2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260</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a:p>
        </p:txBody>
      </p:sp>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first</a:t>
            </a:r>
            <a:endParaRPr b="1">
              <a:solidFill>
                <a:srgbClr val="FFFFFF"/>
              </a:solidFill>
              <a:latin typeface="Source Sans Pro"/>
              <a:ea typeface="Source Sans Pro"/>
              <a:cs typeface="Source Sans Pro"/>
              <a:sym typeface="Source Sans Pro"/>
            </a:endParaRPr>
          </a:p>
        </p:txBody>
      </p:sp>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second</a:t>
            </a:r>
            <a:endParaRPr b="1">
              <a:solidFill>
                <a:srgbClr val="FFFFFF"/>
              </a:solidFill>
              <a:latin typeface="Source Sans Pro"/>
              <a:ea typeface="Source Sans Pro"/>
              <a:cs typeface="Source Sans Pro"/>
              <a:sym typeface="Source Sans Pro"/>
            </a:endParaRPr>
          </a:p>
        </p:txBody>
      </p:sp>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last</a:t>
            </a:r>
            <a:endParaRPr b="1">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261</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LET’S </a:t>
            </a:r>
            <a:r>
              <a:rPr lang="en">
                <a:solidFill>
                  <a:schemeClr val="accent2"/>
                </a:solidFill>
              </a:rPr>
              <a:t>REVIEW</a:t>
            </a:r>
            <a:r>
              <a:rPr lang="en"/>
              <a:t> SOME CONCEPTS</a:t>
            </a:r>
            <a:endParaRPr/>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sp>
        <p:nvSpPr>
          <p:cNvPr id="630" name="Google Shape;630;p30"/>
          <p:cNvSpPr txBox="1">
            <a:spLocks noGrp="1"/>
          </p:cNvSpPr>
          <p:nvPr>
            <p:ph type="body" idx="1"/>
          </p:nvPr>
        </p:nvSpPr>
        <p:spPr>
          <a:xfrm>
            <a:off x="1083975"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grpSp>
        <p:nvGrpSpPr>
          <p:cNvPr id="633" name="Google Shape;633;p30"/>
          <p:cNvGrpSpPr/>
          <p:nvPr/>
        </p:nvGrpSpPr>
        <p:grpSpPr>
          <a:xfrm>
            <a:off x="623677" y="1195790"/>
            <a:ext cx="464314" cy="494725"/>
            <a:chOff x="5970800" y="1619250"/>
            <a:chExt cx="428650" cy="456725"/>
          </a:xfrm>
        </p:grpSpPr>
        <p:sp>
          <p:nvSpPr>
            <p:cNvPr id="634" name="Google Shape;634;p30"/>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0"/>
          <p:cNvSpPr/>
          <p:nvPr/>
        </p:nvSpPr>
        <p:spPr>
          <a:xfrm>
            <a:off x="637248" y="3095965"/>
            <a:ext cx="414053" cy="436530"/>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0"/>
          <p:cNvGrpSpPr/>
          <p:nvPr/>
        </p:nvGrpSpPr>
        <p:grpSpPr>
          <a:xfrm>
            <a:off x="3430563" y="1195790"/>
            <a:ext cx="413294" cy="382059"/>
            <a:chOff x="5975075" y="2327500"/>
            <a:chExt cx="420100" cy="388350"/>
          </a:xfrm>
        </p:grpSpPr>
        <p:sp>
          <p:nvSpPr>
            <p:cNvPr id="641" name="Google Shape;641;p3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30"/>
          <p:cNvSpPr/>
          <p:nvPr/>
        </p:nvSpPr>
        <p:spPr>
          <a:xfrm>
            <a:off x="6170551" y="3095965"/>
            <a:ext cx="464307" cy="464283"/>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0"/>
          <p:cNvGrpSpPr/>
          <p:nvPr/>
        </p:nvGrpSpPr>
        <p:grpSpPr>
          <a:xfrm>
            <a:off x="3344447" y="3095965"/>
            <a:ext cx="502966" cy="425914"/>
            <a:chOff x="5275975" y="4344850"/>
            <a:chExt cx="470150" cy="398125"/>
          </a:xfrm>
        </p:grpSpPr>
        <p:sp>
          <p:nvSpPr>
            <p:cNvPr id="645" name="Google Shape;645;p30"/>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262</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1"/>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b="1">
                <a:solidFill>
                  <a:srgbClr val="00CEF6"/>
                </a:solidFill>
              </a:rPr>
              <a:t>You can insert graphs from Excel or Google Sheets</a:t>
            </a:r>
            <a:endParaRPr b="1">
              <a:solidFill>
                <a:srgbClr val="00CEF6"/>
              </a:solidFill>
            </a:endParaRPr>
          </a:p>
        </p:txBody>
      </p:sp>
      <p:sp>
        <p:nvSpPr>
          <p:cNvPr id="660" name="Google Shape;660;p3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263</a:t>
            </a:fld>
            <a:endParaRPr/>
          </a:p>
        </p:txBody>
      </p:sp>
      <p:cxnSp>
        <p:nvCxnSpPr>
          <p:cNvPr id="661" name="Google Shape;661;p31"/>
          <p:cNvCxnSpPr/>
          <p:nvPr/>
        </p:nvCxnSpPr>
        <p:spPr>
          <a:xfrm>
            <a:off x="952500" y="75247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2" name="Google Shape;662;p31"/>
          <p:cNvCxnSpPr/>
          <p:nvPr/>
        </p:nvCxnSpPr>
        <p:spPr>
          <a:xfrm>
            <a:off x="952500" y="1461958"/>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3" name="Google Shape;663;p31"/>
          <p:cNvCxnSpPr/>
          <p:nvPr/>
        </p:nvCxnSpPr>
        <p:spPr>
          <a:xfrm>
            <a:off x="952500" y="2171439"/>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4" name="Google Shape;664;p31"/>
          <p:cNvCxnSpPr/>
          <p:nvPr/>
        </p:nvCxnSpPr>
        <p:spPr>
          <a:xfrm>
            <a:off x="952500" y="288092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5" name="Google Shape;665;p31"/>
          <p:cNvCxnSpPr/>
          <p:nvPr/>
        </p:nvCxnSpPr>
        <p:spPr>
          <a:xfrm>
            <a:off x="952500" y="3612301"/>
            <a:ext cx="7239000" cy="0"/>
          </a:xfrm>
          <a:prstGeom prst="straightConnector1">
            <a:avLst/>
          </a:prstGeom>
          <a:noFill/>
          <a:ln w="9525" cap="flat" cmpd="sng">
            <a:solidFill>
              <a:schemeClr val="lt2"/>
            </a:solidFill>
            <a:prstDash val="solid"/>
            <a:round/>
            <a:headEnd type="none" w="med" len="med"/>
            <a:tailEnd type="none" w="med" len="med"/>
          </a:ln>
        </p:spPr>
      </p:cxnSp>
      <p:sp>
        <p:nvSpPr>
          <p:cNvPr id="666" name="Google Shape;666;p31"/>
          <p:cNvSpPr txBox="1"/>
          <p:nvPr/>
        </p:nvSpPr>
        <p:spPr>
          <a:xfrm>
            <a:off x="952500" y="593725"/>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4000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3000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2000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1000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4400"/>
              </a:spcAft>
              <a:buNone/>
            </a:pPr>
            <a:r>
              <a:rPr lang="en" sz="1000">
                <a:solidFill>
                  <a:schemeClr val="dk2"/>
                </a:solidFill>
                <a:latin typeface="Source Sans Pro"/>
                <a:ea typeface="Source Sans Pro"/>
                <a:cs typeface="Source Sans Pro"/>
                <a:sym typeface="Source Sans Pro"/>
              </a:rPr>
              <a:t>0</a:t>
            </a:r>
            <a:endParaRPr sz="1000">
              <a:solidFill>
                <a:schemeClr val="dk2"/>
              </a:solidFill>
              <a:latin typeface="Source Sans Pro"/>
              <a:ea typeface="Source Sans Pro"/>
              <a:cs typeface="Source Sans Pro"/>
              <a:sym typeface="Source Sans Pro"/>
            </a:endParaRPr>
          </a:p>
        </p:txBody>
      </p:sp>
      <p:sp>
        <p:nvSpPr>
          <p:cNvPr id="667" name="Google Shape;667;p31"/>
          <p:cNvSpPr/>
          <p:nvPr/>
        </p:nvSpPr>
        <p:spPr>
          <a:xfrm>
            <a:off x="1572782" y="2058712"/>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1887026" y="1664649"/>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2201270" y="2171439"/>
            <a:ext cx="233700" cy="144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3325786" y="2372502"/>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3640031" y="1774119"/>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3954275" y="906800"/>
            <a:ext cx="233700" cy="270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5078791" y="1817895"/>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5393035" y="752352"/>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5707280" y="2000337"/>
            <a:ext cx="233700" cy="1611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6831796" y="2430876"/>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7146040" y="971395"/>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7460284" y="1285185"/>
            <a:ext cx="233700" cy="232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2"/>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MOBILE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84" name="Google Shape;684;p3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264</a:t>
            </a:fld>
            <a:endParaRPr/>
          </a:p>
        </p:txBody>
      </p:sp>
      <p:grpSp>
        <p:nvGrpSpPr>
          <p:cNvPr id="685" name="Google Shape;685;p32"/>
          <p:cNvGrpSpPr/>
          <p:nvPr/>
        </p:nvGrpSpPr>
        <p:grpSpPr>
          <a:xfrm>
            <a:off x="5353200" y="373572"/>
            <a:ext cx="2119546" cy="4396359"/>
            <a:chOff x="2547150" y="238125"/>
            <a:chExt cx="2525675" cy="5238750"/>
          </a:xfrm>
        </p:grpSpPr>
        <p:sp>
          <p:nvSpPr>
            <p:cNvPr id="686" name="Google Shape;68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0" name="Google Shape;690;p32"/>
          <p:cNvPicPr preferRelativeResize="0"/>
          <p:nvPr/>
        </p:nvPicPr>
        <p:blipFill rotWithShape="1">
          <a:blip r:embed="rId3">
            <a:alphaModFix/>
          </a:blip>
          <a:srcRect b="23786"/>
          <a:stretch/>
        </p:blipFill>
        <p:spPr>
          <a:xfrm>
            <a:off x="5399525" y="756087"/>
            <a:ext cx="2025525" cy="3631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3"/>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TABLET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96" name="Google Shape;696;p3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265</a:t>
            </a:fld>
            <a:endParaRPr/>
          </a:p>
        </p:txBody>
      </p:sp>
      <p:grpSp>
        <p:nvGrpSpPr>
          <p:cNvPr id="697" name="Google Shape;697;p33"/>
          <p:cNvGrpSpPr/>
          <p:nvPr/>
        </p:nvGrpSpPr>
        <p:grpSpPr>
          <a:xfrm>
            <a:off x="5011702" y="465959"/>
            <a:ext cx="2736410" cy="4222433"/>
            <a:chOff x="2112475" y="238125"/>
            <a:chExt cx="3395050" cy="5238750"/>
          </a:xfrm>
        </p:grpSpPr>
        <p:sp>
          <p:nvSpPr>
            <p:cNvPr id="698" name="Google Shape;69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2" name="Google Shape;702;p33"/>
          <p:cNvPicPr preferRelativeResize="0"/>
          <p:nvPr/>
        </p:nvPicPr>
        <p:blipFill>
          <a:blip r:embed="rId3">
            <a:alphaModFix/>
          </a:blip>
          <a:stretch>
            <a:fillRect/>
          </a:stretch>
        </p:blipFill>
        <p:spPr>
          <a:xfrm>
            <a:off x="5079288" y="839688"/>
            <a:ext cx="2597800" cy="34637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DESKTOP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266</a:t>
            </a:fld>
            <a:endParaRPr/>
          </a:p>
        </p:txBody>
      </p:sp>
      <p:grpSp>
        <p:nvGrpSpPr>
          <p:cNvPr id="709" name="Google Shape;709;p34"/>
          <p:cNvGrpSpPr/>
          <p:nvPr/>
        </p:nvGrpSpPr>
        <p:grpSpPr>
          <a:xfrm>
            <a:off x="3938374" y="1849779"/>
            <a:ext cx="4542205" cy="2661224"/>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rotWithShape="1">
          <a:blip r:embed="rId3">
            <a:alphaModFix/>
          </a:blip>
          <a:srcRect b="6620"/>
          <a:stretch/>
        </p:blipFill>
        <p:spPr>
          <a:xfrm>
            <a:off x="4445550" y="1996500"/>
            <a:ext cx="3530550" cy="22426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THANKS!</a:t>
            </a:r>
            <a:endParaRPr sz="1000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Any questions?</a:t>
            </a:r>
            <a:endParaRPr sz="3600" b="1"/>
          </a:p>
          <a:p>
            <a:pPr marL="0" lvl="0" indent="0" algn="ctr" rtl="0">
              <a:spcBef>
                <a:spcPts val="600"/>
              </a:spcBef>
              <a:spcAft>
                <a:spcPts val="0"/>
              </a:spcAft>
              <a:buNone/>
            </a:pPr>
            <a:r>
              <a:rPr lang="en"/>
              <a:t>You can find me at</a:t>
            </a:r>
            <a:endParaRPr/>
          </a:p>
          <a:p>
            <a:pPr marL="0" lvl="0" indent="0" algn="ctr" rtl="0">
              <a:spcBef>
                <a:spcPts val="600"/>
              </a:spcBef>
              <a:spcAft>
                <a:spcPts val="0"/>
              </a:spcAft>
              <a:buNone/>
            </a:pPr>
            <a:r>
              <a:rPr lang="en"/>
              <a:t>@username / user@mail.me</a:t>
            </a:r>
            <a:endParaRPr/>
          </a:p>
          <a:p>
            <a:pPr marL="0" lvl="0" indent="0" algn="ctr" rtl="0">
              <a:spcBef>
                <a:spcPts val="600"/>
              </a:spcBef>
              <a:spcAft>
                <a:spcPts val="0"/>
              </a:spcAft>
              <a:buNone/>
            </a:pPr>
            <a:endParaRPr sz="3600" b="1"/>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267</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CREDITS</a:t>
            </a:r>
            <a:endParaRPr/>
          </a:p>
        </p:txBody>
      </p:sp>
      <p:sp>
        <p:nvSpPr>
          <p:cNvPr id="727" name="Google Shape;727;p36"/>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28324A"/>
                </a:solidFill>
              </a:rPr>
              <a:t>Special thanks to all the people who made and released these awesome resources for free:</a:t>
            </a:r>
            <a:endParaRPr sz="2400">
              <a:solidFill>
                <a:srgbClr val="28324A"/>
              </a:solidFill>
            </a:endParaRPr>
          </a:p>
          <a:p>
            <a:pPr marL="457200" lvl="0" indent="-381000" algn="l" rtl="0">
              <a:lnSpc>
                <a:spcPct val="115000"/>
              </a:lnSpc>
              <a:spcBef>
                <a:spcPts val="600"/>
              </a:spcBef>
              <a:spcAft>
                <a:spcPts val="0"/>
              </a:spcAft>
              <a:buClr>
                <a:srgbClr val="28324A"/>
              </a:buClr>
              <a:buSzPts val="2400"/>
              <a:buChar char="◉"/>
            </a:pPr>
            <a:r>
              <a:rPr lang="en" sz="2400">
                <a:solidFill>
                  <a:srgbClr val="28324A"/>
                </a:solidFill>
              </a:rPr>
              <a:t>Presentation template by </a:t>
            </a:r>
            <a:r>
              <a:rPr lang="en" sz="2400" u="sng">
                <a:solidFill>
                  <a:srgbClr val="28324A"/>
                </a:solidFill>
                <a:hlinkClick r:id="rId3">
                  <a:extLst>
                    <a:ext uri="{A12FA001-AC4F-418D-AE19-62706E023703}">
                      <ahyp:hlinkClr xmlns:ahyp="http://schemas.microsoft.com/office/drawing/2018/hyperlinkcolor" val="tx"/>
                    </a:ext>
                  </a:extLst>
                </a:hlinkClick>
              </a:rPr>
              <a:t>SlidesCarnival</a:t>
            </a:r>
            <a:endParaRPr sz="2400">
              <a:solidFill>
                <a:srgbClr val="28324A"/>
              </a:solidFill>
            </a:endParaRPr>
          </a:p>
          <a:p>
            <a:pPr marL="457200" lvl="0" indent="-381000" algn="l" rtl="0">
              <a:lnSpc>
                <a:spcPct val="115000"/>
              </a:lnSpc>
              <a:spcBef>
                <a:spcPts val="0"/>
              </a:spcBef>
              <a:spcAft>
                <a:spcPts val="0"/>
              </a:spcAft>
              <a:buClr>
                <a:srgbClr val="28324A"/>
              </a:buClr>
              <a:buSzPts val="2400"/>
              <a:buChar char="◉"/>
            </a:pPr>
            <a:r>
              <a:rPr lang="en" sz="2400">
                <a:solidFill>
                  <a:srgbClr val="28324A"/>
                </a:solidFill>
              </a:rPr>
              <a:t>Photographs by </a:t>
            </a:r>
            <a:r>
              <a:rPr lang="en" sz="2400" u="sng">
                <a:solidFill>
                  <a:srgbClr val="28324A"/>
                </a:solidFill>
                <a:hlinkClick r:id="rId4">
                  <a:extLst>
                    <a:ext uri="{A12FA001-AC4F-418D-AE19-62706E023703}">
                      <ahyp:hlinkClr xmlns:ahyp="http://schemas.microsoft.com/office/drawing/2018/hyperlinkcolor" val="tx"/>
                    </a:ext>
                  </a:extLst>
                </a:hlinkClick>
              </a:rPr>
              <a:t>Unsplash</a:t>
            </a:r>
            <a:endParaRPr sz="2400">
              <a:solidFill>
                <a:srgbClr val="28324A"/>
              </a:solidFill>
            </a:endParaRPr>
          </a:p>
        </p:txBody>
      </p:sp>
      <p:sp>
        <p:nvSpPr>
          <p:cNvPr id="728" name="Google Shape;728;p3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268</a:t>
            </a:fld>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3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PRESENTATION DESIGN</a:t>
            </a:r>
            <a:endParaRPr/>
          </a:p>
        </p:txBody>
      </p:sp>
      <p:sp>
        <p:nvSpPr>
          <p:cNvPr id="734" name="Google Shape;734;p37"/>
          <p:cNvSpPr txBox="1">
            <a:spLocks noGrp="1"/>
          </p:cNvSpPr>
          <p:nvPr>
            <p:ph type="body" idx="1"/>
          </p:nvPr>
        </p:nvSpPr>
        <p:spPr>
          <a:xfrm>
            <a:off x="1110850" y="1200150"/>
            <a:ext cx="69222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This presentation uses the following typographies:</a:t>
            </a:r>
            <a:endParaRPr sz="1400"/>
          </a:p>
          <a:p>
            <a:pPr marL="457200" lvl="0" indent="-317500" algn="l" rtl="0">
              <a:lnSpc>
                <a:spcPct val="115000"/>
              </a:lnSpc>
              <a:spcBef>
                <a:spcPts val="600"/>
              </a:spcBef>
              <a:spcAft>
                <a:spcPts val="0"/>
              </a:spcAft>
              <a:buSzPts val="1400"/>
              <a:buChar char="◉"/>
            </a:pPr>
            <a:r>
              <a:rPr lang="en" sz="1400"/>
              <a:t>Titles: </a:t>
            </a:r>
            <a:r>
              <a:rPr lang="en" sz="1400" b="1"/>
              <a:t>Oswald</a:t>
            </a:r>
            <a:endParaRPr sz="1400" b="1"/>
          </a:p>
          <a:p>
            <a:pPr marL="457200" lvl="0" indent="-317500" algn="l" rtl="0">
              <a:lnSpc>
                <a:spcPct val="115000"/>
              </a:lnSpc>
              <a:spcBef>
                <a:spcPts val="0"/>
              </a:spcBef>
              <a:spcAft>
                <a:spcPts val="0"/>
              </a:spcAft>
              <a:buSzPts val="1400"/>
              <a:buChar char="◉"/>
            </a:pPr>
            <a:r>
              <a:rPr lang="en" sz="1400"/>
              <a:t>Body copy: </a:t>
            </a:r>
            <a:r>
              <a:rPr lang="en" sz="1400" b="1"/>
              <a:t>Source Sans Pro</a:t>
            </a:r>
            <a:endParaRPr sz="1400" b="1"/>
          </a:p>
          <a:p>
            <a:pPr marL="0" lvl="0" indent="0" algn="l" rtl="0">
              <a:lnSpc>
                <a:spcPct val="115000"/>
              </a:lnSpc>
              <a:spcBef>
                <a:spcPts val="600"/>
              </a:spcBef>
              <a:spcAft>
                <a:spcPts val="0"/>
              </a:spcAft>
              <a:buNone/>
            </a:pPr>
            <a:r>
              <a:rPr lang="en" sz="1400"/>
              <a:t>Download for free at:</a:t>
            </a:r>
            <a:endParaRPr sz="1400"/>
          </a:p>
          <a:p>
            <a:pPr marL="0" lvl="0" indent="0" algn="l" rtl="0">
              <a:lnSpc>
                <a:spcPct val="115000"/>
              </a:lnSpc>
              <a:spcBef>
                <a:spcPts val="600"/>
              </a:spcBef>
              <a:spcAft>
                <a:spcPts val="0"/>
              </a:spcAft>
              <a:buNone/>
            </a:pPr>
            <a:r>
              <a:rPr lang="en" sz="1400" u="sng">
                <a:solidFill>
                  <a:srgbClr val="3468BC"/>
                </a:solidFill>
                <a:hlinkClick r:id="rId3">
                  <a:extLst>
                    <a:ext uri="{A12FA001-AC4F-418D-AE19-62706E023703}">
                      <ahyp:hlinkClr xmlns:ahyp="http://schemas.microsoft.com/office/drawing/2018/hyperlinkcolor" val="tx"/>
                    </a:ext>
                  </a:extLst>
                </a:hlinkClick>
              </a:rPr>
              <a:t>https://www.fontsquirrel.com/fonts/oswald</a:t>
            </a:r>
            <a:endParaRPr sz="1400">
              <a:solidFill>
                <a:srgbClr val="3468BC"/>
              </a:solidFill>
            </a:endParaRPr>
          </a:p>
          <a:p>
            <a:pPr marL="0" lvl="0" indent="0" algn="l" rtl="0">
              <a:lnSpc>
                <a:spcPct val="115000"/>
              </a:lnSpc>
              <a:spcBef>
                <a:spcPts val="600"/>
              </a:spcBef>
              <a:spcAft>
                <a:spcPts val="0"/>
              </a:spcAft>
              <a:buNone/>
            </a:pPr>
            <a:r>
              <a:rPr lang="en" sz="1400" u="sng">
                <a:solidFill>
                  <a:srgbClr val="3468BC"/>
                </a:solidFill>
                <a:hlinkClick r:id="rId4">
                  <a:extLst>
                    <a:ext uri="{A12FA001-AC4F-418D-AE19-62706E023703}">
                      <ahyp:hlinkClr xmlns:ahyp="http://schemas.microsoft.com/office/drawing/2018/hyperlinkcolor" val="tx"/>
                    </a:ext>
                  </a:extLst>
                </a:hlinkClick>
              </a:rPr>
              <a:t>https://www.fontsquirrel.com/fonts/source-sans-pro</a:t>
            </a:r>
            <a:endParaRPr sz="1400" b="1">
              <a:solidFill>
                <a:srgbClr val="28324A"/>
              </a:solidFill>
            </a:endParaRPr>
          </a:p>
        </p:txBody>
      </p:sp>
      <p:sp>
        <p:nvSpPr>
          <p:cNvPr id="735" name="Google Shape;735;p37"/>
          <p:cNvSpPr txBox="1"/>
          <p:nvPr/>
        </p:nvSpPr>
        <p:spPr>
          <a:xfrm>
            <a:off x="1047750" y="3790650"/>
            <a:ext cx="6922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Source Sans Pro"/>
                <a:ea typeface="Source Sans Pro"/>
                <a:cs typeface="Source Sans Pro"/>
                <a:sym typeface="Source Sans Pro"/>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chemeClr val="accent1"/>
              </a:solidFill>
              <a:latin typeface="Source Sans Pro"/>
              <a:ea typeface="Source Sans Pro"/>
              <a:cs typeface="Source Sans Pro"/>
              <a:sym typeface="Source Sans Pro"/>
            </a:endParaRPr>
          </a:p>
        </p:txBody>
      </p:sp>
      <p:sp>
        <p:nvSpPr>
          <p:cNvPr id="736" name="Google Shape;736;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269</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5904957" y="664294"/>
            <a:ext cx="1102249" cy="1336750"/>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1345" y="664294"/>
            <a:ext cx="1237699"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1619156697"/>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6510203" y="3233269"/>
            <a:ext cx="814319" cy="805874"/>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3052229206"/>
              </p:ext>
            </p:extLst>
          </p:nvPr>
        </p:nvGraphicFramePr>
        <p:xfrm>
          <a:off x="4916303" y="3093275"/>
          <a:ext cx="1167293" cy="1085850"/>
        </p:xfrm>
        <a:graphic>
          <a:graphicData uri="http://schemas.openxmlformats.org/drawingml/2006/table">
            <a:tbl>
              <a:tblPr first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err="1">
                          <a:latin typeface="DM Sans" pitchFamily="2" charset="77"/>
                        </a:rPr>
                        <a:t>Trono</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err="1">
                          <a:latin typeface="DM Sans" pitchFamily="2" charset="77"/>
                        </a:rPr>
                        <a:t>Calgry</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1598786701"/>
                  </a:ext>
                </a:extLst>
              </a:tr>
              <a:tr h="251460">
                <a:tc>
                  <a:txBody>
                    <a:bodyPr/>
                    <a:lstStyle/>
                    <a:p>
                      <a:r>
                        <a:rPr lang="en-US" sz="1200" b="0" i="0" dirty="0" err="1">
                          <a:latin typeface="DM Sans" pitchFamily="2" charset="77"/>
                        </a:rPr>
                        <a:t>Vancover</a:t>
                      </a:r>
                      <a:endParaRPr lang="en-US" sz="1200" dirty="0">
                        <a:latin typeface="DM Sans" pitchFamily="2" charset="77"/>
                      </a:endParaRPr>
                    </a:p>
                  </a:txBody>
                  <a:tcPr marL="68580" marR="68580" marT="34290" marB="34290"/>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3130412712"/>
              </p:ext>
            </p:extLst>
          </p:nvPr>
        </p:nvGraphicFramePr>
        <p:xfrm>
          <a:off x="7751128" y="3093200"/>
          <a:ext cx="1167293" cy="1112520"/>
        </p:xfrm>
        <a:graphic>
          <a:graphicData uri="http://schemas.openxmlformats.org/drawingml/2006/table">
            <a:tbl>
              <a:tblPr firstRow="1" band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a:latin typeface="DM Sans" pitchFamily="2" charset="77"/>
                        </a:rPr>
                        <a:t>Toronto</a:t>
                      </a: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a:latin typeface="DM Sans" pitchFamily="2" charset="77"/>
                        </a:rPr>
                        <a:t>Calgary</a:t>
                      </a:r>
                    </a:p>
                  </a:txBody>
                  <a:tcPr marL="68580" marR="68580" marT="34290" marB="34290"/>
                </a:tc>
                <a:extLst>
                  <a:ext uri="{0D108BD9-81ED-4DB2-BD59-A6C34878D82A}">
                    <a16:rowId xmlns:a16="http://schemas.microsoft.com/office/drawing/2014/main" val="1598786701"/>
                  </a:ext>
                </a:extLst>
              </a:tr>
              <a:tr h="278130">
                <a:tc>
                  <a:txBody>
                    <a:bodyPr/>
                    <a:lstStyle/>
                    <a:p>
                      <a:r>
                        <a:rPr lang="en-US" sz="1200" b="0" i="0" dirty="0">
                          <a:latin typeface="DM Sans" pitchFamily="2" charset="77"/>
                        </a:rPr>
                        <a:t>Vancouver</a:t>
                      </a:r>
                    </a:p>
                  </a:txBody>
                  <a:tcPr marL="68580" marR="68580" marT="34290" marB="34290"/>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2" y="1920504"/>
            <a:ext cx="823143"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6595634" y="2001044"/>
            <a:ext cx="823143" cy="646331"/>
          </a:xfrm>
          <a:prstGeom prst="rect">
            <a:avLst/>
          </a:prstGeom>
          <a:noFill/>
          <a:ln w="38100">
            <a:solidFill>
              <a:schemeClr val="accent2"/>
            </a:solidFill>
          </a:ln>
        </p:spPr>
        <p:txBody>
          <a:bodyPr wrap="square" rtlCol="0">
            <a:spAutoFit/>
          </a:bodyPr>
          <a:lstStyle/>
          <a:p>
            <a:r>
              <a:rPr lang="en-US" sz="18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6196750" y="3648093"/>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7418778" y="3649459"/>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EXTRA RESOURCES</a:t>
            </a:r>
            <a:endParaRPr/>
          </a:p>
        </p:txBody>
      </p:sp>
      <p:sp>
        <p:nvSpPr>
          <p:cNvPr id="742" name="Google Shape;742;p38"/>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For Business Plans, Marketing Plans, Project Proposals, Lessons, etc</a:t>
            </a:r>
            <a:endParaRPr/>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a:solidFill>
                <a:schemeClr val="accent2"/>
              </a:solidFil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749" name="Google Shape;749;p3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271</a:t>
            </a:fld>
            <a:endParaRPr/>
          </a:p>
        </p:txBody>
      </p:sp>
      <p:sp>
        <p:nvSpPr>
          <p:cNvPr id="750" name="Google Shape;750;p39"/>
          <p:cNvSpPr/>
          <p:nvPr/>
        </p:nvSpPr>
        <p:spPr>
          <a:xfrm>
            <a:off x="7735208"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DEC</a:t>
            </a:r>
            <a:endParaRPr sz="1000">
              <a:solidFill>
                <a:schemeClr val="lt1"/>
              </a:solidFill>
              <a:latin typeface="Source Sans Pro"/>
              <a:ea typeface="Source Sans Pro"/>
              <a:cs typeface="Source Sans Pro"/>
              <a:sym typeface="Source Sans Pro"/>
            </a:endParaRPr>
          </a:p>
        </p:txBody>
      </p:sp>
      <p:sp>
        <p:nvSpPr>
          <p:cNvPr id="751" name="Google Shape;751;p39"/>
          <p:cNvSpPr/>
          <p:nvPr/>
        </p:nvSpPr>
        <p:spPr>
          <a:xfrm>
            <a:off x="7075124"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NOV</a:t>
            </a:r>
            <a:endParaRPr sz="1000">
              <a:solidFill>
                <a:schemeClr val="lt1"/>
              </a:solidFill>
              <a:latin typeface="Source Sans Pro"/>
              <a:ea typeface="Source Sans Pro"/>
              <a:cs typeface="Source Sans Pro"/>
              <a:sym typeface="Source Sans Pro"/>
            </a:endParaRPr>
          </a:p>
        </p:txBody>
      </p:sp>
      <p:sp>
        <p:nvSpPr>
          <p:cNvPr id="752" name="Google Shape;752;p39"/>
          <p:cNvSpPr/>
          <p:nvPr/>
        </p:nvSpPr>
        <p:spPr>
          <a:xfrm>
            <a:off x="6415040"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OCT</a:t>
            </a:r>
            <a:endParaRPr sz="1000">
              <a:solidFill>
                <a:schemeClr val="lt1"/>
              </a:solidFill>
              <a:latin typeface="Source Sans Pro"/>
              <a:ea typeface="Source Sans Pro"/>
              <a:cs typeface="Source Sans Pro"/>
              <a:sym typeface="Source Sans Pro"/>
            </a:endParaRPr>
          </a:p>
        </p:txBody>
      </p:sp>
      <p:sp>
        <p:nvSpPr>
          <p:cNvPr id="753" name="Google Shape;753;p39"/>
          <p:cNvSpPr/>
          <p:nvPr/>
        </p:nvSpPr>
        <p:spPr>
          <a:xfrm>
            <a:off x="5754956"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SEP</a:t>
            </a:r>
            <a:endParaRPr sz="1000">
              <a:solidFill>
                <a:schemeClr val="lt1"/>
              </a:solidFill>
              <a:latin typeface="Source Sans Pro"/>
              <a:ea typeface="Source Sans Pro"/>
              <a:cs typeface="Source Sans Pro"/>
              <a:sym typeface="Source Sans Pro"/>
            </a:endParaRPr>
          </a:p>
        </p:txBody>
      </p:sp>
      <p:sp>
        <p:nvSpPr>
          <p:cNvPr id="754" name="Google Shape;754;p39"/>
          <p:cNvSpPr/>
          <p:nvPr/>
        </p:nvSpPr>
        <p:spPr>
          <a:xfrm>
            <a:off x="5094872"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AUG</a:t>
            </a:r>
            <a:endParaRPr sz="1000">
              <a:solidFill>
                <a:schemeClr val="lt1"/>
              </a:solidFill>
              <a:latin typeface="Source Sans Pro"/>
              <a:ea typeface="Source Sans Pro"/>
              <a:cs typeface="Source Sans Pro"/>
              <a:sym typeface="Source Sans Pro"/>
            </a:endParaRPr>
          </a:p>
        </p:txBody>
      </p:sp>
      <p:sp>
        <p:nvSpPr>
          <p:cNvPr id="755" name="Google Shape;755;p39"/>
          <p:cNvSpPr/>
          <p:nvPr/>
        </p:nvSpPr>
        <p:spPr>
          <a:xfrm>
            <a:off x="4434788"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JUL</a:t>
            </a:r>
            <a:endParaRPr sz="1000">
              <a:solidFill>
                <a:schemeClr val="lt1"/>
              </a:solidFill>
              <a:latin typeface="Source Sans Pro"/>
              <a:ea typeface="Source Sans Pro"/>
              <a:cs typeface="Source Sans Pro"/>
              <a:sym typeface="Source Sans Pro"/>
            </a:endParaRPr>
          </a:p>
        </p:txBody>
      </p:sp>
      <p:sp>
        <p:nvSpPr>
          <p:cNvPr id="756" name="Google Shape;756;p39"/>
          <p:cNvSpPr/>
          <p:nvPr/>
        </p:nvSpPr>
        <p:spPr>
          <a:xfrm>
            <a:off x="3774704"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JUN</a:t>
            </a:r>
            <a:endParaRPr sz="1000">
              <a:solidFill>
                <a:schemeClr val="lt1"/>
              </a:solidFill>
              <a:latin typeface="Source Sans Pro"/>
              <a:ea typeface="Source Sans Pro"/>
              <a:cs typeface="Source Sans Pro"/>
              <a:sym typeface="Source Sans Pro"/>
            </a:endParaRPr>
          </a:p>
        </p:txBody>
      </p:sp>
      <p:sp>
        <p:nvSpPr>
          <p:cNvPr id="757" name="Google Shape;757;p39"/>
          <p:cNvSpPr/>
          <p:nvPr/>
        </p:nvSpPr>
        <p:spPr>
          <a:xfrm>
            <a:off x="3114619"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MAY</a:t>
            </a:r>
            <a:endParaRPr sz="1000">
              <a:solidFill>
                <a:schemeClr val="lt1"/>
              </a:solidFill>
              <a:latin typeface="Source Sans Pro"/>
              <a:ea typeface="Source Sans Pro"/>
              <a:cs typeface="Source Sans Pro"/>
              <a:sym typeface="Source Sans Pro"/>
            </a:endParaRPr>
          </a:p>
        </p:txBody>
      </p:sp>
      <p:sp>
        <p:nvSpPr>
          <p:cNvPr id="758" name="Google Shape;758;p39"/>
          <p:cNvSpPr/>
          <p:nvPr/>
        </p:nvSpPr>
        <p:spPr>
          <a:xfrm>
            <a:off x="2454535"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APR</a:t>
            </a:r>
            <a:endParaRPr sz="1000">
              <a:solidFill>
                <a:schemeClr val="lt1"/>
              </a:solidFill>
              <a:latin typeface="Source Sans Pro"/>
              <a:ea typeface="Source Sans Pro"/>
              <a:cs typeface="Source Sans Pro"/>
              <a:sym typeface="Source Sans Pro"/>
            </a:endParaRPr>
          </a:p>
        </p:txBody>
      </p:sp>
      <p:sp>
        <p:nvSpPr>
          <p:cNvPr id="759" name="Google Shape;759;p39"/>
          <p:cNvSpPr/>
          <p:nvPr/>
        </p:nvSpPr>
        <p:spPr>
          <a:xfrm>
            <a:off x="1794451"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MAR</a:t>
            </a:r>
            <a:endParaRPr sz="1000">
              <a:solidFill>
                <a:schemeClr val="lt1"/>
              </a:solidFill>
              <a:latin typeface="Source Sans Pro"/>
              <a:ea typeface="Source Sans Pro"/>
              <a:cs typeface="Source Sans Pro"/>
              <a:sym typeface="Source Sans Pro"/>
            </a:endParaRPr>
          </a:p>
        </p:txBody>
      </p:sp>
      <p:sp>
        <p:nvSpPr>
          <p:cNvPr id="760" name="Google Shape;760;p39"/>
          <p:cNvSpPr/>
          <p:nvPr/>
        </p:nvSpPr>
        <p:spPr>
          <a:xfrm>
            <a:off x="1134367"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FEB</a:t>
            </a:r>
            <a:endParaRPr sz="1000">
              <a:solidFill>
                <a:schemeClr val="lt1"/>
              </a:solidFill>
              <a:latin typeface="Source Sans Pro"/>
              <a:ea typeface="Source Sans Pro"/>
              <a:cs typeface="Source Sans Pro"/>
              <a:sym typeface="Source Sans Pro"/>
            </a:endParaRPr>
          </a:p>
        </p:txBody>
      </p:sp>
      <p:sp>
        <p:nvSpPr>
          <p:cNvPr id="761" name="Google Shape;761;p39"/>
          <p:cNvSpPr/>
          <p:nvPr/>
        </p:nvSpPr>
        <p:spPr>
          <a:xfrm>
            <a:off x="474283"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JAN</a:t>
            </a:r>
            <a:endParaRPr sz="1000">
              <a:solidFill>
                <a:schemeClr val="lt1"/>
              </a:solidFill>
              <a:latin typeface="Source Sans Pro"/>
              <a:ea typeface="Source Sans Pro"/>
              <a:cs typeface="Source Sans Pro"/>
              <a:sym typeface="Source Sans Pro"/>
            </a:endParaRPr>
          </a:p>
        </p:txBody>
      </p:sp>
      <p:sp>
        <p:nvSpPr>
          <p:cNvPr id="762" name="Google Shape;762;p39"/>
          <p:cNvSpPr/>
          <p:nvPr/>
        </p:nvSpPr>
        <p:spPr>
          <a:xfrm>
            <a:off x="0" y="25273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763" name="Google Shape;763;p39"/>
          <p:cNvCxnSpPr/>
          <p:nvPr/>
        </p:nvCxnSpPr>
        <p:spPr>
          <a:xfrm rot="10800000">
            <a:off x="76892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4" name="Google Shape;764;p39"/>
          <p:cNvSpPr txBox="1"/>
          <p:nvPr/>
        </p:nvSpPr>
        <p:spPr>
          <a:xfrm>
            <a:off x="72790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65" name="Google Shape;765;p39"/>
          <p:cNvCxnSpPr/>
          <p:nvPr/>
        </p:nvCxnSpPr>
        <p:spPr>
          <a:xfrm rot="10800000">
            <a:off x="209015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6" name="Google Shape;766;p39"/>
          <p:cNvSpPr txBox="1"/>
          <p:nvPr/>
        </p:nvSpPr>
        <p:spPr>
          <a:xfrm>
            <a:off x="2050642"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67" name="Google Shape;767;p39"/>
          <p:cNvCxnSpPr/>
          <p:nvPr/>
        </p:nvCxnSpPr>
        <p:spPr>
          <a:xfrm rot="10800000">
            <a:off x="341139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8" name="Google Shape;768;p39"/>
          <p:cNvSpPr txBox="1"/>
          <p:nvPr/>
        </p:nvSpPr>
        <p:spPr>
          <a:xfrm>
            <a:off x="3373384"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69" name="Google Shape;769;p39"/>
          <p:cNvCxnSpPr/>
          <p:nvPr/>
        </p:nvCxnSpPr>
        <p:spPr>
          <a:xfrm rot="10800000">
            <a:off x="473262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0" name="Google Shape;770;p39"/>
          <p:cNvSpPr txBox="1"/>
          <p:nvPr/>
        </p:nvSpPr>
        <p:spPr>
          <a:xfrm>
            <a:off x="4696126"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1" name="Google Shape;771;p39"/>
          <p:cNvCxnSpPr/>
          <p:nvPr/>
        </p:nvCxnSpPr>
        <p:spPr>
          <a:xfrm rot="10800000">
            <a:off x="605386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2" name="Google Shape;772;p39"/>
          <p:cNvSpPr txBox="1"/>
          <p:nvPr/>
        </p:nvSpPr>
        <p:spPr>
          <a:xfrm>
            <a:off x="6018868"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3" name="Google Shape;773;p39"/>
          <p:cNvCxnSpPr/>
          <p:nvPr/>
        </p:nvCxnSpPr>
        <p:spPr>
          <a:xfrm rot="10800000">
            <a:off x="737509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4" name="Google Shape;774;p39"/>
          <p:cNvSpPr txBox="1"/>
          <p:nvPr/>
        </p:nvSpPr>
        <p:spPr>
          <a:xfrm>
            <a:off x="734161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75" name="Google Shape;775;p39"/>
          <p:cNvCxnSpPr/>
          <p:nvPr/>
        </p:nvCxnSpPr>
        <p:spPr>
          <a:xfrm rot="10800000">
            <a:off x="143968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6" name="Google Shape;776;p39"/>
          <p:cNvSpPr txBox="1"/>
          <p:nvPr/>
        </p:nvSpPr>
        <p:spPr>
          <a:xfrm>
            <a:off x="1369548"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7" name="Google Shape;777;p39"/>
          <p:cNvCxnSpPr/>
          <p:nvPr/>
        </p:nvCxnSpPr>
        <p:spPr>
          <a:xfrm rot="10800000">
            <a:off x="276092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8" name="Google Shape;778;p39"/>
          <p:cNvSpPr txBox="1"/>
          <p:nvPr/>
        </p:nvSpPr>
        <p:spPr>
          <a:xfrm>
            <a:off x="2699944"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9" name="Google Shape;779;p39"/>
          <p:cNvCxnSpPr/>
          <p:nvPr/>
        </p:nvCxnSpPr>
        <p:spPr>
          <a:xfrm rot="10800000">
            <a:off x="408215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0" name="Google Shape;780;p39"/>
          <p:cNvSpPr txBox="1"/>
          <p:nvPr/>
        </p:nvSpPr>
        <p:spPr>
          <a:xfrm>
            <a:off x="4030339"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81" name="Google Shape;781;p39"/>
          <p:cNvCxnSpPr/>
          <p:nvPr/>
        </p:nvCxnSpPr>
        <p:spPr>
          <a:xfrm rot="10800000">
            <a:off x="540339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2" name="Google Shape;782;p39"/>
          <p:cNvSpPr txBox="1"/>
          <p:nvPr/>
        </p:nvSpPr>
        <p:spPr>
          <a:xfrm>
            <a:off x="5360735"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83" name="Google Shape;783;p39"/>
          <p:cNvCxnSpPr/>
          <p:nvPr/>
        </p:nvCxnSpPr>
        <p:spPr>
          <a:xfrm rot="10800000">
            <a:off x="672462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4" name="Google Shape;784;p39"/>
          <p:cNvSpPr txBox="1"/>
          <p:nvPr/>
        </p:nvSpPr>
        <p:spPr>
          <a:xfrm>
            <a:off x="6691131"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85" name="Google Shape;785;p39"/>
          <p:cNvCxnSpPr/>
          <p:nvPr/>
        </p:nvCxnSpPr>
        <p:spPr>
          <a:xfrm rot="10800000">
            <a:off x="804586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6" name="Google Shape;786;p39"/>
          <p:cNvSpPr txBox="1"/>
          <p:nvPr/>
        </p:nvSpPr>
        <p:spPr>
          <a:xfrm>
            <a:off x="8008073" y="34195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ROADMAP</a:t>
            </a:r>
            <a:endParaRPr/>
          </a:p>
        </p:txBody>
      </p:sp>
      <p:sp>
        <p:nvSpPr>
          <p:cNvPr id="792" name="Google Shape;792;p4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272</a:t>
            </a:fld>
            <a:endParaRPr/>
          </a:p>
        </p:txBody>
      </p:sp>
      <p:sp>
        <p:nvSpPr>
          <p:cNvPr id="793" name="Google Shape;79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795" name="Google Shape;795;p40"/>
          <p:cNvGrpSpPr/>
          <p:nvPr/>
        </p:nvGrpSpPr>
        <p:grpSpPr>
          <a:xfrm>
            <a:off x="1786339" y="1703401"/>
            <a:ext cx="473400" cy="473400"/>
            <a:chOff x="1786339" y="1703401"/>
            <a:chExt cx="473400" cy="473400"/>
          </a:xfrm>
        </p:grpSpPr>
        <p:sp>
          <p:nvSpPr>
            <p:cNvPr id="796" name="Google Shape;79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797" name="Google Shape;79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798" name="Google Shape;798;p40"/>
          <p:cNvGrpSpPr/>
          <p:nvPr/>
        </p:nvGrpSpPr>
        <p:grpSpPr>
          <a:xfrm>
            <a:off x="3814414" y="1703401"/>
            <a:ext cx="473400" cy="473400"/>
            <a:chOff x="3814414" y="1703401"/>
            <a:chExt cx="473400" cy="473400"/>
          </a:xfrm>
        </p:grpSpPr>
        <p:sp>
          <p:nvSpPr>
            <p:cNvPr id="799" name="Google Shape;79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0" name="Google Shape;80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801" name="Google Shape;801;p40"/>
          <p:cNvGrpSpPr/>
          <p:nvPr/>
        </p:nvGrpSpPr>
        <p:grpSpPr>
          <a:xfrm>
            <a:off x="5842489" y="1703401"/>
            <a:ext cx="473400" cy="473400"/>
            <a:chOff x="5842489" y="1703401"/>
            <a:chExt cx="473400" cy="473400"/>
          </a:xfrm>
        </p:grpSpPr>
        <p:sp>
          <p:nvSpPr>
            <p:cNvPr id="802" name="Google Shape;80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3" name="Google Shape;80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804" name="Google Shape;804;p40"/>
          <p:cNvGrpSpPr/>
          <p:nvPr/>
        </p:nvGrpSpPr>
        <p:grpSpPr>
          <a:xfrm>
            <a:off x="6880814" y="3576300"/>
            <a:ext cx="473400" cy="473400"/>
            <a:chOff x="6880814" y="3576300"/>
            <a:chExt cx="473400" cy="473400"/>
          </a:xfrm>
        </p:grpSpPr>
        <p:sp>
          <p:nvSpPr>
            <p:cNvPr id="805" name="Google Shape;80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6" name="Google Shape;80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807" name="Google Shape;807;p40"/>
          <p:cNvGrpSpPr/>
          <p:nvPr/>
        </p:nvGrpSpPr>
        <p:grpSpPr>
          <a:xfrm>
            <a:off x="4852739" y="3576300"/>
            <a:ext cx="473400" cy="473400"/>
            <a:chOff x="4852739" y="3576300"/>
            <a:chExt cx="473400" cy="473400"/>
          </a:xfrm>
        </p:grpSpPr>
        <p:sp>
          <p:nvSpPr>
            <p:cNvPr id="808" name="Google Shape;80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9" name="Google Shape;80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810" name="Google Shape;810;p40"/>
          <p:cNvGrpSpPr/>
          <p:nvPr/>
        </p:nvGrpSpPr>
        <p:grpSpPr>
          <a:xfrm>
            <a:off x="2824664" y="3576300"/>
            <a:ext cx="473400" cy="473400"/>
            <a:chOff x="2824664" y="3576300"/>
            <a:chExt cx="473400" cy="473400"/>
          </a:xfrm>
        </p:grpSpPr>
        <p:sp>
          <p:nvSpPr>
            <p:cNvPr id="811" name="Google Shape;81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12" name="Google Shape;81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813" name="Google Shape;813;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
        <p:nvSpPr>
          <p:cNvPr id="814" name="Google Shape;814;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sp>
        <p:nvSpPr>
          <p:cNvPr id="815" name="Google Shape;815;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sp>
        <p:nvSpPr>
          <p:cNvPr id="816" name="Google Shape;816;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
        <p:nvSpPr>
          <p:cNvPr id="817" name="Google Shape;817;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sp>
        <p:nvSpPr>
          <p:cNvPr id="818" name="Google Shape;818;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GANTT CHART</a:t>
            </a:r>
            <a:endParaRPr/>
          </a:p>
        </p:txBody>
      </p:sp>
      <p:sp>
        <p:nvSpPr>
          <p:cNvPr id="824" name="Google Shape;824;p4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273</a:t>
            </a:fld>
            <a:endParaRPr/>
          </a:p>
        </p:txBody>
      </p:sp>
      <p:graphicFrame>
        <p:nvGraphicFramePr>
          <p:cNvPr id="825" name="Google Shape;825;p41"/>
          <p:cNvGraphicFramePr/>
          <p:nvPr/>
        </p:nvGraphicFramePr>
        <p:xfrm>
          <a:off x="392525" y="1488281"/>
          <a:ext cx="3000000" cy="3000000"/>
        </p:xfrm>
        <a:graphic>
          <a:graphicData uri="http://schemas.openxmlformats.org/drawingml/2006/table">
            <a:tbl>
              <a:tblPr>
                <a:noFill/>
                <a:tableStyleId>{891A1956-3D7E-41C0-9DF7-105A978C6925}</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1</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2</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9</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10</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628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Task 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274</a:t>
            </a:fld>
            <a:endParaRPr/>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STRENGTHS</a:t>
            </a:r>
            <a:endParaRPr b="1">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a:solidFill>
                  <a:schemeClr val="dk1"/>
                </a:solidFill>
                <a:latin typeface="Source Sans Pro"/>
                <a:ea typeface="Source Sans Pro"/>
                <a:cs typeface="Source Sans Pro"/>
                <a:sym typeface="Source Sans Pro"/>
              </a:rPr>
              <a:t>Blue is the colour of the clear sky and the deep sea</a:t>
            </a:r>
            <a:endParaRPr>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Source Sans Pro"/>
                <a:ea typeface="Source Sans Pro"/>
                <a:cs typeface="Source Sans Pro"/>
                <a:sym typeface="Source Sans Pro"/>
              </a:rPr>
              <a:t>WEAKNESSES</a:t>
            </a:r>
            <a:endParaRPr b="1">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a:solidFill>
                  <a:schemeClr val="dk1"/>
                </a:solidFill>
                <a:latin typeface="Source Sans Pro"/>
                <a:ea typeface="Source Sans Pro"/>
                <a:cs typeface="Source Sans Pro"/>
                <a:sym typeface="Source Sans Pro"/>
              </a:rPr>
              <a:t>Yellow is the color of gold, butter and ripe lemons</a:t>
            </a:r>
            <a:endParaRPr>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Black is the color of ebony and of outer space</a:t>
            </a:r>
            <a:endParaRPr>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a:solidFill>
                  <a:schemeClr val="dk1"/>
                </a:solidFill>
                <a:latin typeface="Source Sans Pro"/>
                <a:ea typeface="Source Sans Pro"/>
                <a:cs typeface="Source Sans Pro"/>
                <a:sym typeface="Source Sans Pro"/>
              </a:rPr>
              <a:t>OPPORTUNITIES</a:t>
            </a:r>
            <a:endParaRPr>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White is the color of milk and fresh snow</a:t>
            </a:r>
            <a:endParaRPr>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a:solidFill>
                  <a:schemeClr val="dk1"/>
                </a:solidFill>
                <a:latin typeface="Source Sans Pro"/>
                <a:ea typeface="Source Sans Pro"/>
                <a:cs typeface="Source Sans Pro"/>
                <a:sym typeface="Source Sans Pro"/>
              </a:rPr>
              <a:t>THREATS</a:t>
            </a:r>
            <a:endParaRPr>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a:ln>
                  <a:noFill/>
                </a:ln>
                <a:solidFill>
                  <a:schemeClr val="lt1"/>
                </a:solidFill>
                <a:latin typeface="Oswald"/>
              </a:rPr>
              <a:t>T</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3"/>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BUSINESS MODEL CANVAS</a:t>
            </a:r>
            <a:endParaRPr sz="1200"/>
          </a:p>
        </p:txBody>
      </p:sp>
      <p:sp>
        <p:nvSpPr>
          <p:cNvPr id="849" name="Google Shape;849;p4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275</a:t>
            </a:fld>
            <a:endParaRPr/>
          </a:p>
        </p:txBody>
      </p:sp>
      <p:sp>
        <p:nvSpPr>
          <p:cNvPr id="850" name="Google Shape;850;p43"/>
          <p:cNvSpPr txBox="1"/>
          <p:nvPr/>
        </p:nvSpPr>
        <p:spPr>
          <a:xfrm>
            <a:off x="1986120"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Activities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1" name="Google Shape;851;p43"/>
          <p:cNvSpPr txBox="1"/>
          <p:nvPr/>
        </p:nvSpPr>
        <p:spPr>
          <a:xfrm>
            <a:off x="1986120"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Resources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2" name="Google Shape;852;p43"/>
          <p:cNvSpPr txBox="1"/>
          <p:nvPr/>
        </p:nvSpPr>
        <p:spPr>
          <a:xfrm>
            <a:off x="371004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Value Propositions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3" name="Google Shape;853;p43"/>
          <p:cNvSpPr txBox="1"/>
          <p:nvPr/>
        </p:nvSpPr>
        <p:spPr>
          <a:xfrm>
            <a:off x="5433959"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Relationships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4" name="Google Shape;854;p43"/>
          <p:cNvSpPr txBox="1"/>
          <p:nvPr/>
        </p:nvSpPr>
        <p:spPr>
          <a:xfrm>
            <a:off x="5433959"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Channels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5" name="Google Shape;855;p43"/>
          <p:cNvSpPr txBox="1"/>
          <p:nvPr/>
        </p:nvSpPr>
        <p:spPr>
          <a:xfrm>
            <a:off x="7157879"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Segments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6" name="Google Shape;856;p43"/>
          <p:cNvSpPr txBox="1"/>
          <p:nvPr/>
        </p:nvSpPr>
        <p:spPr>
          <a:xfrm>
            <a:off x="26220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Partners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7" name="Google Shape;857;p43"/>
          <p:cNvSpPr txBox="1"/>
          <p:nvPr/>
        </p:nvSpPr>
        <p:spPr>
          <a:xfrm>
            <a:off x="262200"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Cost Structure</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8" name="Google Shape;858;p43"/>
          <p:cNvSpPr txBox="1"/>
          <p:nvPr/>
        </p:nvSpPr>
        <p:spPr>
          <a:xfrm>
            <a:off x="4571999"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Revenue Streams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9" name="Google Shape;859;p43"/>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0" name="Google Shape;860;p43"/>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1" name="Google Shape;861;p43"/>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2" name="Google Shape;862;p43"/>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3" name="Google Shape;863;p43"/>
          <p:cNvGrpSpPr/>
          <p:nvPr/>
        </p:nvGrpSpPr>
        <p:grpSpPr>
          <a:xfrm>
            <a:off x="8561977" y="3732397"/>
            <a:ext cx="233502" cy="171203"/>
            <a:chOff x="4610450" y="3703750"/>
            <a:chExt cx="453050" cy="332175"/>
          </a:xfrm>
        </p:grpSpPr>
        <p:sp>
          <p:nvSpPr>
            <p:cNvPr id="864" name="Google Shape;864;p43"/>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5" name="Google Shape;865;p43"/>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66" name="Google Shape;866;p43"/>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7" name="Google Shape;867;p43"/>
          <p:cNvGrpSpPr/>
          <p:nvPr/>
        </p:nvGrpSpPr>
        <p:grpSpPr>
          <a:xfrm>
            <a:off x="5169556" y="543233"/>
            <a:ext cx="188198" cy="239803"/>
            <a:chOff x="1958100" y="4985350"/>
            <a:chExt cx="365150" cy="465275"/>
          </a:xfrm>
        </p:grpSpPr>
        <p:sp>
          <p:nvSpPr>
            <p:cNvPr id="868" name="Google Shape;868;p43"/>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9" name="Google Shape;869;p43"/>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0" name="Google Shape;870;p43"/>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1" name="Google Shape;871;p43"/>
          <p:cNvGrpSpPr/>
          <p:nvPr/>
        </p:nvGrpSpPr>
        <p:grpSpPr>
          <a:xfrm>
            <a:off x="3342459" y="2137720"/>
            <a:ext cx="283238" cy="257429"/>
            <a:chOff x="4562200" y="4968250"/>
            <a:chExt cx="549550" cy="499475"/>
          </a:xfrm>
        </p:grpSpPr>
        <p:sp>
          <p:nvSpPr>
            <p:cNvPr id="872" name="Google Shape;872;p43"/>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3" name="Google Shape;873;p43"/>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4" name="Google Shape;874;p43"/>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43"/>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6" name="Google Shape;876;p43"/>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7" name="Google Shape;877;p43"/>
          <p:cNvGrpSpPr/>
          <p:nvPr/>
        </p:nvGrpSpPr>
        <p:grpSpPr>
          <a:xfrm>
            <a:off x="6790078" y="2139229"/>
            <a:ext cx="278200" cy="266861"/>
            <a:chOff x="5241175" y="4959100"/>
            <a:chExt cx="539775" cy="517775"/>
          </a:xfrm>
        </p:grpSpPr>
        <p:sp>
          <p:nvSpPr>
            <p:cNvPr id="878" name="Google Shape;878;p4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9" name="Google Shape;879;p4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0" name="Google Shape;880;p4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4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4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4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FUNNEL</a:t>
            </a:r>
            <a:endParaRPr/>
          </a:p>
        </p:txBody>
      </p:sp>
      <p:sp>
        <p:nvSpPr>
          <p:cNvPr id="889" name="Google Shape;889;p4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276</a:t>
            </a:fld>
            <a:endParaRPr/>
          </a:p>
        </p:txBody>
      </p:sp>
      <p:grpSp>
        <p:nvGrpSpPr>
          <p:cNvPr id="890" name="Google Shape;890;p44"/>
          <p:cNvGrpSpPr/>
          <p:nvPr/>
        </p:nvGrpSpPr>
        <p:grpSpPr>
          <a:xfrm>
            <a:off x="1517897" y="1537382"/>
            <a:ext cx="2964755" cy="2665372"/>
            <a:chOff x="3778727" y="4460423"/>
            <a:chExt cx="720160" cy="647438"/>
          </a:xfrm>
        </p:grpSpPr>
        <p:sp>
          <p:nvSpPr>
            <p:cNvPr id="891" name="Google Shape;891;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PURCHASE</a:t>
              </a:r>
              <a:endParaRPr sz="1200" b="1" i="0" u="none" strike="noStrike" cap="none">
                <a:solidFill>
                  <a:schemeClr val="lt1"/>
                </a:solidFill>
                <a:latin typeface="Source Sans Pro"/>
                <a:ea typeface="Source Sans Pro"/>
                <a:cs typeface="Source Sans Pro"/>
                <a:sym typeface="Source Sans Pro"/>
              </a:endParaRPr>
            </a:p>
          </p:txBody>
        </p:sp>
        <p:sp>
          <p:nvSpPr>
            <p:cNvPr id="892" name="Google Shape;892;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LOYALTY</a:t>
              </a:r>
              <a:endParaRPr sz="1200" b="1" i="0" u="none" strike="noStrike" cap="none">
                <a:solidFill>
                  <a:schemeClr val="lt1"/>
                </a:solidFill>
                <a:latin typeface="Source Sans Pro"/>
                <a:ea typeface="Source Sans Pro"/>
                <a:cs typeface="Source Sans Pro"/>
                <a:sym typeface="Source Sans Pro"/>
              </a:endParaRPr>
            </a:p>
          </p:txBody>
        </p:sp>
        <p:sp>
          <p:nvSpPr>
            <p:cNvPr id="893" name="Google Shape;893;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AWARENESS</a:t>
              </a:r>
              <a:endParaRPr sz="1200" b="1" i="0" u="none" strike="noStrike" cap="none">
                <a:solidFill>
                  <a:schemeClr val="lt1"/>
                </a:solidFill>
                <a:latin typeface="Source Sans Pro"/>
                <a:ea typeface="Source Sans Pro"/>
                <a:cs typeface="Source Sans Pro"/>
                <a:sym typeface="Source Sans Pro"/>
              </a:endParaRPr>
            </a:p>
          </p:txBody>
        </p:sp>
        <p:sp>
          <p:nvSpPr>
            <p:cNvPr id="894" name="Google Shape;894;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EVALUATION</a:t>
              </a:r>
              <a:endParaRPr sz="1200" b="1" i="0" u="none" strike="noStrike" cap="none">
                <a:solidFill>
                  <a:schemeClr val="lt1"/>
                </a:solidFill>
                <a:latin typeface="Source Sans Pro"/>
                <a:ea typeface="Source Sans Pro"/>
                <a:cs typeface="Source Sans Pro"/>
                <a:sym typeface="Source Sans Pro"/>
              </a:endParaRPr>
            </a:p>
          </p:txBody>
        </p:sp>
        <p:sp>
          <p:nvSpPr>
            <p:cNvPr id="895" name="Google Shape;895;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DISCOVERY</a:t>
              </a:r>
              <a:endParaRPr sz="1200" b="1" i="0" u="none" strike="noStrike" cap="none">
                <a:solidFill>
                  <a:schemeClr val="lt1"/>
                </a:solidFill>
                <a:latin typeface="Source Sans Pro"/>
                <a:ea typeface="Source Sans Pro"/>
                <a:cs typeface="Source Sans Pro"/>
                <a:sym typeface="Source Sans Pro"/>
              </a:endParaRPr>
            </a:p>
          </p:txBody>
        </p:sp>
        <p:sp>
          <p:nvSpPr>
            <p:cNvPr id="896" name="Google Shape;896;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INTENT</a:t>
              </a:r>
              <a:endParaRPr sz="1200" b="1" i="0" u="none" strike="noStrike" cap="none">
                <a:solidFill>
                  <a:schemeClr val="lt1"/>
                </a:solidFill>
                <a:latin typeface="Source Sans Pro"/>
                <a:ea typeface="Source Sans Pro"/>
                <a:cs typeface="Source Sans Pro"/>
                <a:sym typeface="Source Sans Pro"/>
              </a:endParaRPr>
            </a:p>
          </p:txBody>
        </p:sp>
        <p:sp>
          <p:nvSpPr>
            <p:cNvPr id="897" name="Google Shape;897;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Source Sans Pro"/>
                <a:ea typeface="Source Sans Pro"/>
                <a:cs typeface="Source Sans Pro"/>
                <a:sym typeface="Source Sans Pro"/>
              </a:endParaRPr>
            </a:p>
          </p:txBody>
        </p:sp>
      </p:grpSp>
      <p:cxnSp>
        <p:nvCxnSpPr>
          <p:cNvPr id="898" name="Google Shape;898;p44"/>
          <p:cNvCxnSpPr/>
          <p:nvPr/>
        </p:nvCxnSpPr>
        <p:spPr>
          <a:xfrm>
            <a:off x="4417162" y="1978841"/>
            <a:ext cx="868500" cy="0"/>
          </a:xfrm>
          <a:prstGeom prst="straightConnector1">
            <a:avLst/>
          </a:prstGeom>
          <a:noFill/>
          <a:ln w="9525" cap="flat" cmpd="sng">
            <a:solidFill>
              <a:schemeClr val="accent1"/>
            </a:solidFill>
            <a:prstDash val="solid"/>
            <a:round/>
            <a:headEnd type="oval" w="med" len="med"/>
            <a:tailEnd type="oval" w="med" len="med"/>
          </a:ln>
        </p:spPr>
      </p:cxnSp>
      <p:sp>
        <p:nvSpPr>
          <p:cNvPr id="899" name="Google Shape;899;p44"/>
          <p:cNvSpPr txBox="1"/>
          <p:nvPr/>
        </p:nvSpPr>
        <p:spPr>
          <a:xfrm>
            <a:off x="5336208" y="1837471"/>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0" name="Google Shape;900;p44"/>
          <p:cNvCxnSpPr/>
          <p:nvPr/>
        </p:nvCxnSpPr>
        <p:spPr>
          <a:xfrm>
            <a:off x="4289248" y="2374581"/>
            <a:ext cx="996300" cy="0"/>
          </a:xfrm>
          <a:prstGeom prst="straightConnector1">
            <a:avLst/>
          </a:prstGeom>
          <a:noFill/>
          <a:ln w="9525" cap="flat" cmpd="sng">
            <a:solidFill>
              <a:schemeClr val="accent2"/>
            </a:solidFill>
            <a:prstDash val="solid"/>
            <a:round/>
            <a:headEnd type="oval" w="med" len="med"/>
            <a:tailEnd type="oval" w="med" len="med"/>
          </a:ln>
        </p:spPr>
      </p:cxnSp>
      <p:sp>
        <p:nvSpPr>
          <p:cNvPr id="901" name="Google Shape;901;p44"/>
          <p:cNvSpPr txBox="1"/>
          <p:nvPr/>
        </p:nvSpPr>
        <p:spPr>
          <a:xfrm>
            <a:off x="5336208" y="2233203"/>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2" name="Google Shape;902;p44"/>
          <p:cNvCxnSpPr/>
          <p:nvPr/>
        </p:nvCxnSpPr>
        <p:spPr>
          <a:xfrm>
            <a:off x="4107472" y="2770320"/>
            <a:ext cx="1178100" cy="0"/>
          </a:xfrm>
          <a:prstGeom prst="straightConnector1">
            <a:avLst/>
          </a:prstGeom>
          <a:noFill/>
          <a:ln w="9525" cap="flat" cmpd="sng">
            <a:solidFill>
              <a:schemeClr val="accent3"/>
            </a:solidFill>
            <a:prstDash val="solid"/>
            <a:round/>
            <a:headEnd type="oval" w="med" len="med"/>
            <a:tailEnd type="oval" w="med" len="med"/>
          </a:ln>
        </p:spPr>
      </p:cxnSp>
      <p:sp>
        <p:nvSpPr>
          <p:cNvPr id="903" name="Google Shape;903;p44"/>
          <p:cNvSpPr txBox="1"/>
          <p:nvPr/>
        </p:nvSpPr>
        <p:spPr>
          <a:xfrm>
            <a:off x="5336208" y="2628934"/>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4" name="Google Shape;904;p44"/>
          <p:cNvCxnSpPr/>
          <p:nvPr/>
        </p:nvCxnSpPr>
        <p:spPr>
          <a:xfrm>
            <a:off x="3952627" y="3166039"/>
            <a:ext cx="1332900" cy="0"/>
          </a:xfrm>
          <a:prstGeom prst="straightConnector1">
            <a:avLst/>
          </a:prstGeom>
          <a:noFill/>
          <a:ln w="9525" cap="flat" cmpd="sng">
            <a:solidFill>
              <a:schemeClr val="accent4"/>
            </a:solidFill>
            <a:prstDash val="solid"/>
            <a:round/>
            <a:headEnd type="oval" w="med" len="med"/>
            <a:tailEnd type="oval" w="med" len="med"/>
          </a:ln>
        </p:spPr>
      </p:cxnSp>
      <p:sp>
        <p:nvSpPr>
          <p:cNvPr id="905" name="Google Shape;905;p44"/>
          <p:cNvSpPr txBox="1"/>
          <p:nvPr/>
        </p:nvSpPr>
        <p:spPr>
          <a:xfrm>
            <a:off x="5336208" y="3024666"/>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6" name="Google Shape;906;p44"/>
          <p:cNvCxnSpPr/>
          <p:nvPr/>
        </p:nvCxnSpPr>
        <p:spPr>
          <a:xfrm>
            <a:off x="3784307" y="3561779"/>
            <a:ext cx="1501200" cy="0"/>
          </a:xfrm>
          <a:prstGeom prst="straightConnector1">
            <a:avLst/>
          </a:prstGeom>
          <a:noFill/>
          <a:ln w="9525" cap="flat" cmpd="sng">
            <a:solidFill>
              <a:schemeClr val="accent5"/>
            </a:solidFill>
            <a:prstDash val="solid"/>
            <a:round/>
            <a:headEnd type="oval" w="med" len="med"/>
            <a:tailEnd type="oval" w="med" len="med"/>
          </a:ln>
        </p:spPr>
      </p:cxnSp>
      <p:sp>
        <p:nvSpPr>
          <p:cNvPr id="907" name="Google Shape;907;p44"/>
          <p:cNvSpPr txBox="1"/>
          <p:nvPr/>
        </p:nvSpPr>
        <p:spPr>
          <a:xfrm>
            <a:off x="5336208" y="3420397"/>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8" name="Google Shape;908;p44"/>
          <p:cNvCxnSpPr/>
          <p:nvPr/>
        </p:nvCxnSpPr>
        <p:spPr>
          <a:xfrm>
            <a:off x="3609269" y="3957498"/>
            <a:ext cx="1669200" cy="0"/>
          </a:xfrm>
          <a:prstGeom prst="straightConnector1">
            <a:avLst/>
          </a:prstGeom>
          <a:noFill/>
          <a:ln w="9525" cap="flat" cmpd="sng">
            <a:solidFill>
              <a:schemeClr val="accent6"/>
            </a:solidFill>
            <a:prstDash val="solid"/>
            <a:round/>
            <a:headEnd type="oval" w="med" len="med"/>
            <a:tailEnd type="oval" w="med" len="med"/>
          </a:ln>
        </p:spPr>
      </p:cxnSp>
      <p:sp>
        <p:nvSpPr>
          <p:cNvPr id="909" name="Google Shape;909;p44"/>
          <p:cNvSpPr txBox="1"/>
          <p:nvPr/>
        </p:nvSpPr>
        <p:spPr>
          <a:xfrm>
            <a:off x="5336208" y="3816129"/>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277</a:t>
            </a:fld>
            <a:endParaRPr/>
          </a:p>
        </p:txBody>
      </p:sp>
      <p:pic>
        <p:nvPicPr>
          <p:cNvPr id="916" name="Google Shape;916;p45"/>
          <p:cNvPicPr preferRelativeResize="0"/>
          <p:nvPr/>
        </p:nvPicPr>
        <p:blipFill rotWithShape="1">
          <a:blip r:embed="rId3">
            <a:alphaModFix/>
          </a:blip>
          <a:srcRect l="19633" t="9820" b="9812"/>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Imani Jackson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alphaModFix/>
          </a:blip>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Marcos Galán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alphaModFix/>
          </a:blip>
          <a:srcRect l="47271" t="22330" b="24940"/>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Ixchel Valdía</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alphaModFix/>
          </a:blip>
          <a:srcRect t="3926" b="29406"/>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Nils Årud</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46"/>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COMPETITOR MATRIX</a:t>
            </a:r>
            <a:endParaRPr sz="1200"/>
          </a:p>
        </p:txBody>
      </p:sp>
      <p:sp>
        <p:nvSpPr>
          <p:cNvPr id="929" name="Google Shape;929;p46"/>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46"/>
          <p:cNvGrpSpPr/>
          <p:nvPr/>
        </p:nvGrpSpPr>
        <p:grpSpPr>
          <a:xfrm>
            <a:off x="638150" y="467111"/>
            <a:ext cx="7867750" cy="4209098"/>
            <a:chOff x="638138" y="467100"/>
            <a:chExt cx="7867750" cy="4194000"/>
          </a:xfrm>
        </p:grpSpPr>
        <p:cxnSp>
          <p:nvCxnSpPr>
            <p:cNvPr id="931" name="Google Shape;931;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2" name="Google Shape;932;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3" name="Google Shape;933;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4" name="Google Shape;934;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5" name="Google Shape;935;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6" name="Google Shape;936;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7" name="Google Shape;937;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8" name="Google Shape;938;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9" name="Google Shape;939;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0" name="Google Shape;940;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1" name="Google Shape;941;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2" name="Google Shape;942;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3" name="Google Shape;943;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4" name="Google Shape;944;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5" name="Google Shape;945;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6" name="Google Shape;946;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7" name="Google Shape;947;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8" name="Google Shape;948;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9" name="Google Shape;949;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0" name="Google Shape;950;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1" name="Google Shape;951;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2" name="Google Shape;952;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3" name="Google Shape;953;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4" name="Google Shape;954;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5" name="Google Shape;955;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6" name="Google Shape;956;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7" name="Google Shape;957;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8" name="Google Shape;958;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9" name="Google Shape;959;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0" name="Google Shape;960;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1" name="Google Shape;961;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2" name="Google Shape;962;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3" name="Google Shape;963;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4" name="Google Shape;964;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5" name="Google Shape;965;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6" name="Google Shape;966;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7" name="Google Shape;967;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8" name="Google Shape;968;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9" name="Google Shape;969;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0" name="Google Shape;970;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1" name="Google Shape;971;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2" name="Google Shape;972;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3" name="Google Shape;973;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4" name="Google Shape;974;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5" name="Google Shape;975;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6" name="Google Shape;976;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977" name="Google Shape;977;p4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278</a:t>
            </a:fld>
            <a:endParaRPr/>
          </a:p>
        </p:txBody>
      </p:sp>
      <p:grpSp>
        <p:nvGrpSpPr>
          <p:cNvPr id="978" name="Google Shape;978;p46"/>
          <p:cNvGrpSpPr/>
          <p:nvPr/>
        </p:nvGrpSpPr>
        <p:grpSpPr>
          <a:xfrm>
            <a:off x="467107" y="642473"/>
            <a:ext cx="8209755" cy="3858239"/>
            <a:chOff x="467088" y="642474"/>
            <a:chExt cx="4194000" cy="3858239"/>
          </a:xfrm>
        </p:grpSpPr>
        <p:cxnSp>
          <p:nvCxnSpPr>
            <p:cNvPr id="979" name="Google Shape;979;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0" name="Google Shape;980;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1" name="Google Shape;981;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2" name="Google Shape;982;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3" name="Google Shape;983;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4" name="Google Shape;984;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5" name="Google Shape;985;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6" name="Google Shape;986;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7" name="Google Shape;987;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8" name="Google Shape;988;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9" name="Google Shape;989;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0" name="Google Shape;990;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1" name="Google Shape;991;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2" name="Google Shape;992;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3" name="Google Shape;993;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4" name="Google Shape;994;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5" name="Google Shape;995;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6" name="Google Shape;996;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8" name="Google Shape;998;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000" name="Google Shape;1000;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1001" name="Google Shape;1001;p46"/>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1002" name="Google Shape;1002;p46"/>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1003" name="Google Shape;1003;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1</a:t>
            </a:r>
            <a:endParaRPr sz="800">
              <a:solidFill>
                <a:schemeClr val="dk2"/>
              </a:solidFill>
              <a:latin typeface="Source Sans Pro"/>
              <a:ea typeface="Source Sans Pro"/>
              <a:cs typeface="Source Sans Pro"/>
              <a:sym typeface="Source Sans Pro"/>
            </a:endParaRPr>
          </a:p>
        </p:txBody>
      </p:sp>
      <p:sp>
        <p:nvSpPr>
          <p:cNvPr id="1004" name="Google Shape;1004;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1</a:t>
            </a:r>
            <a:endParaRPr sz="800">
              <a:solidFill>
                <a:schemeClr val="dk2"/>
              </a:solidFill>
              <a:latin typeface="Source Sans Pro"/>
              <a:ea typeface="Source Sans Pro"/>
              <a:cs typeface="Source Sans Pro"/>
              <a:sym typeface="Source Sans Pro"/>
            </a:endParaRPr>
          </a:p>
        </p:txBody>
      </p:sp>
      <p:sp>
        <p:nvSpPr>
          <p:cNvPr id="1005" name="Google Shape;1005;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2</a:t>
            </a:r>
            <a:endParaRPr sz="800">
              <a:solidFill>
                <a:schemeClr val="dk2"/>
              </a:solidFill>
              <a:latin typeface="Source Sans Pro"/>
              <a:ea typeface="Source Sans Pro"/>
              <a:cs typeface="Source Sans Pro"/>
              <a:sym typeface="Source Sans Pro"/>
            </a:endParaRPr>
          </a:p>
        </p:txBody>
      </p:sp>
      <p:sp>
        <p:nvSpPr>
          <p:cNvPr id="1006" name="Google Shape;1006;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2</a:t>
            </a:r>
            <a:endParaRPr sz="800">
              <a:solidFill>
                <a:schemeClr val="dk2"/>
              </a:solidFill>
              <a:latin typeface="Source Sans Pro"/>
              <a:ea typeface="Source Sans Pro"/>
              <a:cs typeface="Source Sans Pro"/>
              <a:sym typeface="Source Sans Pro"/>
            </a:endParaRPr>
          </a:p>
        </p:txBody>
      </p:sp>
      <p:sp>
        <p:nvSpPr>
          <p:cNvPr id="1007" name="Google Shape;1007;p46"/>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Our company</a:t>
            </a:r>
            <a:endParaRPr sz="800">
              <a:solidFill>
                <a:schemeClr val="lt1"/>
              </a:solidFill>
              <a:latin typeface="Source Sans Pro"/>
              <a:ea typeface="Source Sans Pro"/>
              <a:cs typeface="Source Sans Pro"/>
              <a:sym typeface="Source Sans Pro"/>
            </a:endParaRPr>
          </a:p>
        </p:txBody>
      </p:sp>
      <p:sp>
        <p:nvSpPr>
          <p:cNvPr id="1008" name="Google Shape;1008;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09" name="Google Shape;1009;p46"/>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0" name="Google Shape;1010;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1" name="Google Shape;1011;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2" name="Google Shape;1012;p46"/>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3" name="Google Shape;1013;p46"/>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WEEKLY PLANNER</a:t>
            </a:r>
            <a:endParaRPr/>
          </a:p>
        </p:txBody>
      </p:sp>
      <p:sp>
        <p:nvSpPr>
          <p:cNvPr id="1019" name="Google Shape;1019;p4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279</a:t>
            </a:fld>
            <a:endParaRPr/>
          </a:p>
        </p:txBody>
      </p:sp>
      <p:graphicFrame>
        <p:nvGraphicFramePr>
          <p:cNvPr id="1020" name="Google Shape;1020;p47"/>
          <p:cNvGraphicFramePr/>
          <p:nvPr/>
        </p:nvGraphicFramePr>
        <p:xfrm>
          <a:off x="755750" y="1474725"/>
          <a:ext cx="3000000" cy="3000000"/>
        </p:xfrm>
        <a:graphic>
          <a:graphicData uri="http://schemas.openxmlformats.org/drawingml/2006/table">
            <a:tbl>
              <a:tblPr>
                <a:noFill/>
                <a:tableStyleId>{C82E05BE-877C-40BA-BEE6-E4ECDAF45F91}</a:tableStyleId>
              </a:tblPr>
              <a:tblGrid>
                <a:gridCol w="765350">
                  <a:extLst>
                    <a:ext uri="{9D8B030D-6E8A-4147-A177-3AD203B41FA5}">
                      <a16:colId xmlns:a16="http://schemas.microsoft.com/office/drawing/2014/main" val="20000"/>
                    </a:ext>
                  </a:extLst>
                </a:gridCol>
                <a:gridCol w="978725">
                  <a:extLst>
                    <a:ext uri="{9D8B030D-6E8A-4147-A177-3AD203B41FA5}">
                      <a16:colId xmlns:a16="http://schemas.microsoft.com/office/drawing/2014/main" val="20001"/>
                    </a:ext>
                  </a:extLst>
                </a:gridCol>
                <a:gridCol w="978725">
                  <a:extLst>
                    <a:ext uri="{9D8B030D-6E8A-4147-A177-3AD203B41FA5}">
                      <a16:colId xmlns:a16="http://schemas.microsoft.com/office/drawing/2014/main" val="20002"/>
                    </a:ext>
                  </a:extLst>
                </a:gridCol>
                <a:gridCol w="978725">
                  <a:extLst>
                    <a:ext uri="{9D8B030D-6E8A-4147-A177-3AD203B41FA5}">
                      <a16:colId xmlns:a16="http://schemas.microsoft.com/office/drawing/2014/main" val="20003"/>
                    </a:ext>
                  </a:extLst>
                </a:gridCol>
                <a:gridCol w="978725">
                  <a:extLst>
                    <a:ext uri="{9D8B030D-6E8A-4147-A177-3AD203B41FA5}">
                      <a16:colId xmlns:a16="http://schemas.microsoft.com/office/drawing/2014/main" val="20004"/>
                    </a:ext>
                  </a:extLst>
                </a:gridCol>
                <a:gridCol w="978725">
                  <a:extLst>
                    <a:ext uri="{9D8B030D-6E8A-4147-A177-3AD203B41FA5}">
                      <a16:colId xmlns:a16="http://schemas.microsoft.com/office/drawing/2014/main" val="20005"/>
                    </a:ext>
                  </a:extLst>
                </a:gridCol>
                <a:gridCol w="978725">
                  <a:extLst>
                    <a:ext uri="{9D8B030D-6E8A-4147-A177-3AD203B41FA5}">
                      <a16:colId xmlns:a16="http://schemas.microsoft.com/office/drawing/2014/main" val="20006"/>
                    </a:ext>
                  </a:extLst>
                </a:gridCol>
                <a:gridCol w="978725">
                  <a:extLst>
                    <a:ext uri="{9D8B030D-6E8A-4147-A177-3AD203B41FA5}">
                      <a16:colId xmlns:a16="http://schemas.microsoft.com/office/drawing/2014/main" val="20007"/>
                    </a:ext>
                  </a:extLst>
                </a:gridCol>
              </a:tblGrid>
              <a:tr h="251800">
                <a:tc>
                  <a:txBody>
                    <a:bodyPr/>
                    <a:lstStyle/>
                    <a:p>
                      <a:pPr marL="0" lvl="0" indent="0" algn="r"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SUNDAY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MONDAY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TUESDAY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WEDNESDAY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THURSDAY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FRIDAY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SATURDAY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9:00 - 9:45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10:00 - 10:45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11:00 - 11:45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12:00 - 13:15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13:30 - 14:15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14:30 - 15:15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15:30 - 16:15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28</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69598" y="0"/>
            <a:ext cx="289321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28324A"/>
                </a:solidFill>
                <a:latin typeface="Source Sans Pro"/>
                <a:ea typeface="Source Sans Pro"/>
                <a:cs typeface="Source Sans Pro"/>
                <a:sym typeface="Source Sans Pro"/>
              </a:rPr>
              <a:t>SlidesCarnival icons are editable shapes</a:t>
            </a:r>
            <a:r>
              <a:rPr lang="en" sz="900">
                <a:solidFill>
                  <a:srgbClr val="28324A"/>
                </a:solidFill>
                <a:latin typeface="Source Sans Pro"/>
                <a:ea typeface="Source Sans Pro"/>
                <a:cs typeface="Source Sans Pro"/>
                <a:sym typeface="Source Sans Pro"/>
              </a:rPr>
              <a:t>.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a:solidFill>
                  <a:srgbClr val="28324A"/>
                </a:solidFill>
                <a:latin typeface="Source Sans Pro"/>
                <a:ea typeface="Source Sans Pro"/>
                <a:cs typeface="Source Sans Pro"/>
                <a:sym typeface="Source Sans Pro"/>
              </a:rPr>
              <a:t>This means that you can:</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Resize them without losing quality.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fill color and opacity.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line color, width and style.</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Isn’t that nice?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Examples:</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280</a:t>
            </a:fld>
            <a:endParaRPr>
              <a:solidFill>
                <a:srgbClr val="00CEF6"/>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281</a:t>
            </a:fld>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3"/>
        <p:cNvGrpSpPr/>
        <p:nvPr/>
      </p:nvGrpSpPr>
      <p:grpSpPr>
        <a:xfrm>
          <a:off x="0" y="0"/>
          <a:ext cx="0" cy="0"/>
          <a:chOff x="0" y="0"/>
          <a:chExt cx="0" cy="0"/>
        </a:xfrm>
      </p:grpSpPr>
      <p:sp>
        <p:nvSpPr>
          <p:cNvPr id="1764" name="Google Shape;1764;p50"/>
          <p:cNvSpPr txBox="1"/>
          <p:nvPr/>
        </p:nvSpPr>
        <p:spPr>
          <a:xfrm>
            <a:off x="1112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28324A"/>
                </a:solidFill>
                <a:latin typeface="Source Sans Pro"/>
                <a:ea typeface="Source Sans Pro"/>
                <a:cs typeface="Source Sans Pro"/>
                <a:sym typeface="Source Sans Pro"/>
              </a:rPr>
              <a:t>Now you can use any emoji as an icon!</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a:solidFill>
                  <a:srgbClr val="28324A"/>
                </a:solidFill>
                <a:latin typeface="Source Sans Pro"/>
                <a:ea typeface="Source Sans Pro"/>
                <a:cs typeface="Source Sans Pro"/>
                <a:sym typeface="Source Sans Pro"/>
              </a:rPr>
              <a:t>And of course it resizes without losing quality and you can change the color.</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28324A"/>
                </a:solidFill>
                <a:latin typeface="Source Sans Pro"/>
                <a:ea typeface="Source Sans Pro"/>
                <a:cs typeface="Source Sans Pro"/>
                <a:sym typeface="Source Sans Pro"/>
              </a:rPr>
              <a:t>How? Follow Google instructions </a:t>
            </a:r>
            <a:r>
              <a:rPr lang="en" u="sng">
                <a:solidFill>
                  <a:srgbClr val="28324A"/>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https://twitter.com/googledocs/status/730087240156643328</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p:txBody>
      </p:sp>
      <p:sp>
        <p:nvSpPr>
          <p:cNvPr id="1765" name="Google Shape;1765;p50"/>
          <p:cNvSpPr txBox="1"/>
          <p:nvPr/>
        </p:nvSpPr>
        <p:spPr>
          <a:xfrm>
            <a:off x="1112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8324A"/>
                </a:solidFill>
                <a:latin typeface="Source Sans Pro"/>
                <a:ea typeface="Source Sans Pro"/>
                <a:cs typeface="Source Sans Pro"/>
                <a:sym typeface="Source Sans Pro"/>
              </a:rPr>
              <a:t>✋👆👉👍👤👦👧👨👩👪💃🏃💑❤😂😉😋😒😭👶😸🐟🍒🍔💣📌📖🔨🎃🎈🎨🏈🏰🌏🔌🔑</a:t>
            </a:r>
            <a:r>
              <a:rPr lang="en" sz="2400">
                <a:solidFill>
                  <a:srgbClr val="FFFFFF"/>
                </a:solidFill>
                <a:highlight>
                  <a:schemeClr val="accent4"/>
                </a:highlight>
                <a:latin typeface="Source Sans Pro"/>
                <a:ea typeface="Source Sans Pro"/>
                <a:cs typeface="Source Sans Pro"/>
                <a:sym typeface="Source Sans Pro"/>
              </a:rPr>
              <a:t> and many more...</a:t>
            </a:r>
            <a:endParaRPr sz="2400">
              <a:solidFill>
                <a:srgbClr val="FFFFFF"/>
              </a:solidFill>
              <a:highlight>
                <a:schemeClr val="accent4"/>
              </a:highlight>
              <a:latin typeface="Source Sans Pro"/>
              <a:ea typeface="Source Sans Pro"/>
              <a:cs typeface="Source Sans Pro"/>
              <a:sym typeface="Source Sans Pro"/>
            </a:endParaRPr>
          </a:p>
        </p:txBody>
      </p:sp>
      <p:sp>
        <p:nvSpPr>
          <p:cNvPr id="1766" name="Google Shape;1766;p5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282</a:t>
            </a:fld>
            <a:endParaRPr>
              <a:solidFill>
                <a:srgbClr val="00CEF6"/>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70"/>
        <p:cNvGrpSpPr/>
        <p:nvPr/>
      </p:nvGrpSpPr>
      <p:grpSpPr>
        <a:xfrm>
          <a:off x="0" y="0"/>
          <a:ext cx="0" cy="0"/>
          <a:chOff x="0" y="0"/>
          <a:chExt cx="0" cy="0"/>
        </a:xfrm>
      </p:grpSpPr>
      <p:pic>
        <p:nvPicPr>
          <p:cNvPr id="1771" name="Google Shape;1771;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772" name="Google Shape;1772;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773" name="Google Shape;1773;p51"/>
          <p:cNvGrpSpPr/>
          <p:nvPr/>
        </p:nvGrpSpPr>
        <p:grpSpPr>
          <a:xfrm>
            <a:off x="690575" y="3290132"/>
            <a:ext cx="7762851" cy="892418"/>
            <a:chOff x="801125" y="3213932"/>
            <a:chExt cx="7762851" cy="892418"/>
          </a:xfrm>
        </p:grpSpPr>
        <p:grpSp>
          <p:nvGrpSpPr>
            <p:cNvPr id="1774" name="Google Shape;1774;p51"/>
            <p:cNvGrpSpPr/>
            <p:nvPr/>
          </p:nvGrpSpPr>
          <p:grpSpPr>
            <a:xfrm>
              <a:off x="4845759" y="3213932"/>
              <a:ext cx="1695900" cy="892418"/>
              <a:chOff x="4845759" y="3213932"/>
              <a:chExt cx="1695900" cy="892418"/>
            </a:xfrm>
          </p:grpSpPr>
          <p:sp>
            <p:nvSpPr>
              <p:cNvPr id="1775" name="Google Shape;1775;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776" name="Google Shape;1776;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77" name="Google Shape;1777;p51"/>
            <p:cNvGrpSpPr/>
            <p:nvPr/>
          </p:nvGrpSpPr>
          <p:grpSpPr>
            <a:xfrm>
              <a:off x="2823442" y="3214222"/>
              <a:ext cx="1695900" cy="892128"/>
              <a:chOff x="2823442" y="3214222"/>
              <a:chExt cx="1695900" cy="892128"/>
            </a:xfrm>
          </p:grpSpPr>
          <p:sp>
            <p:nvSpPr>
              <p:cNvPr id="1778" name="Google Shape;1778;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779" name="Google Shape;1779;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0" name="Google Shape;1780;p51"/>
            <p:cNvGrpSpPr/>
            <p:nvPr/>
          </p:nvGrpSpPr>
          <p:grpSpPr>
            <a:xfrm>
              <a:off x="6868076" y="3213932"/>
              <a:ext cx="1695900" cy="892418"/>
              <a:chOff x="6868076" y="3213932"/>
              <a:chExt cx="1695900" cy="892418"/>
            </a:xfrm>
          </p:grpSpPr>
          <p:sp>
            <p:nvSpPr>
              <p:cNvPr id="1781" name="Google Shape;1781;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82" name="Google Shape;1782;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3" name="Google Shape;1783;p51"/>
            <p:cNvGrpSpPr/>
            <p:nvPr/>
          </p:nvGrpSpPr>
          <p:grpSpPr>
            <a:xfrm>
              <a:off x="801125" y="3214206"/>
              <a:ext cx="1695900" cy="892144"/>
              <a:chOff x="801125" y="3214206"/>
              <a:chExt cx="1695900" cy="892144"/>
            </a:xfrm>
          </p:grpSpPr>
          <p:sp>
            <p:nvSpPr>
              <p:cNvPr id="1784" name="Google Shape;1784;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85" name="Google Shape;1785;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1786" name="Google Shape;1786;p5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283</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29</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a:t>
            </a:fld>
            <a:endParaRPr dirty="0"/>
          </a:p>
        </p:txBody>
      </p:sp>
      <p:pic>
        <p:nvPicPr>
          <p:cNvPr id="486" name="Google Shape;486;p60"/>
          <p:cNvPicPr preferRelativeResize="0"/>
          <p:nvPr/>
        </p:nvPicPr>
        <p:blipFill rotWithShape="1">
          <a:blip r:embed="rId3">
            <a:alphaModFix/>
          </a:blip>
          <a:srcRect t="9066"/>
          <a:stretch/>
        </p:blipFill>
        <p:spPr>
          <a:xfrm>
            <a:off x="1191" y="0"/>
            <a:ext cx="9141713" cy="5143500"/>
          </a:xfrm>
          <a:prstGeom prst="rect">
            <a:avLst/>
          </a:prstGeom>
          <a:noFill/>
          <a:ln>
            <a:noFill/>
          </a:ln>
        </p:spPr>
      </p:pic>
      <p:sp>
        <p:nvSpPr>
          <p:cNvPr id="487" name="Google Shape;487;p60"/>
          <p:cNvSpPr txBox="1"/>
          <p:nvPr/>
        </p:nvSpPr>
        <p:spPr>
          <a:xfrm>
            <a:off x="7895054" y="4717163"/>
            <a:ext cx="1581525" cy="415476"/>
          </a:xfrm>
          <a:prstGeom prst="rect">
            <a:avLst/>
          </a:prstGeom>
          <a:noFill/>
          <a:ln>
            <a:noFill/>
          </a:ln>
        </p:spPr>
        <p:txBody>
          <a:bodyPr spcFirstLastPara="1" wrap="square" lIns="68569" tIns="68569" rIns="68569" bIns="68569" anchor="t" anchorCtr="0">
            <a:spAutoFit/>
          </a:bodyPr>
          <a:lstStyle/>
          <a:p>
            <a:r>
              <a:rPr lang="en" sz="1800" dirty="0">
                <a:solidFill>
                  <a:schemeClr val="lt1"/>
                </a:solidFill>
                <a:latin typeface="DM Mono" panose="020B0509040201040103" pitchFamily="49" charset="77"/>
                <a:ea typeface="DM Sans"/>
                <a:cs typeface="DM Sans"/>
                <a:sym typeface="DM Sans"/>
              </a:rPr>
              <a:t>Xenopus</a:t>
            </a:r>
            <a:endParaRPr sz="1800" dirty="0">
              <a:solidFill>
                <a:schemeClr val="lt1"/>
              </a:solidFill>
              <a:latin typeface="DM Mono" panose="020B0509040201040103" pitchFamily="49" charset="77"/>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30</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330216" y="1394213"/>
            <a:ext cx="5286150" cy="1615805"/>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Ink Free" panose="020F0502020204030204" pitchFamily="34" charset="0"/>
                <a:sym typeface="Nothing You Could Do"/>
              </a:rPr>
              <a:t>"What bug are you trying to catch?"</a:t>
            </a:r>
            <a:endParaRPr sz="4800" b="1" dirty="0">
              <a:latin typeface="Bradley Hand" pitchFamily="2" charset="77"/>
              <a:ea typeface="Nothing You Could Do"/>
              <a:cs typeface="Ink Free" panose="020F0502020204030204" pitchFamily="34" charset="0"/>
              <a:sym typeface="Nothing You Could Do"/>
            </a:endParaRPr>
          </a:p>
        </p:txBody>
      </p:sp>
    </p:spTree>
    <p:extLst>
      <p:ext uri="{BB962C8B-B14F-4D97-AF65-F5344CB8AC3E}">
        <p14:creationId xmlns:p14="http://schemas.microsoft.com/office/powerpoint/2010/main" val="3974654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32</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33</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563125" y="2118632"/>
            <a:ext cx="7761318" cy="17145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34</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26942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164649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10068888"/>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400299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37</a:t>
            </a:fld>
            <a:endParaRPr dirty="0"/>
          </a:p>
        </p:txBody>
      </p:sp>
      <p:pic>
        <p:nvPicPr>
          <p:cNvPr id="986" name="Google Shape;986;p89"/>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92"/>
        <p:cNvGrpSpPr/>
        <p:nvPr/>
      </p:nvGrpSpPr>
      <p:grpSpPr>
        <a:xfrm>
          <a:off x="0" y="0"/>
          <a:ext cx="0" cy="0"/>
          <a:chOff x="0" y="0"/>
          <a:chExt cx="0" cy="0"/>
        </a:xfrm>
      </p:grpSpPr>
      <p:sp>
        <p:nvSpPr>
          <p:cNvPr id="994" name="Google Shape;994;p90"/>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93" name="Google Shape;993;p9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38</a:t>
            </a:fld>
            <a:endParaRPr dirty="0"/>
          </a:p>
        </p:txBody>
      </p:sp>
      <p:pic>
        <p:nvPicPr>
          <p:cNvPr id="996" name="Google Shape;996;p90"/>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97" name="Google Shape;997;p90"/>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98" name="Google Shape;998;p90"/>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999" name="Google Shape;999;p90"/>
          <p:cNvSpPr/>
          <p:nvPr/>
        </p:nvSpPr>
        <p:spPr>
          <a:xfrm>
            <a:off x="4549004" y="1092394"/>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1003"/>
        <p:cNvGrpSpPr/>
        <p:nvPr/>
      </p:nvGrpSpPr>
      <p:grpSpPr>
        <a:xfrm>
          <a:off x="0" y="0"/>
          <a:ext cx="0" cy="0"/>
          <a:chOff x="0" y="0"/>
          <a:chExt cx="0" cy="0"/>
        </a:xfrm>
      </p:grpSpPr>
      <p:sp>
        <p:nvSpPr>
          <p:cNvPr id="1005" name="Google Shape;1005;p91"/>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04" name="Google Shape;1004;p9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39</a:t>
            </a:fld>
            <a:endParaRPr dirty="0"/>
          </a:p>
        </p:txBody>
      </p:sp>
      <p:pic>
        <p:nvPicPr>
          <p:cNvPr id="1007" name="Google Shape;1007;p91"/>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08" name="Google Shape;1008;p91"/>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09" name="Google Shape;1009;p91"/>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10" name="Google Shape;1010;p91"/>
          <p:cNvSpPr/>
          <p:nvPr/>
        </p:nvSpPr>
        <p:spPr>
          <a:xfrm>
            <a:off x="382510" y="1139400"/>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dirty="0"/>
              <a:t>Frog Genomics </a:t>
            </a:r>
            <a:endParaRPr dirty="0"/>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a:t>
            </a:fld>
            <a:endParaRPr dirty="0"/>
          </a:p>
        </p:txBody>
      </p:sp>
      <p:sp>
        <p:nvSpPr>
          <p:cNvPr id="496" name="Google Shape;496;p61"/>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5"/>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T</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C</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14"/>
        <p:cNvGrpSpPr/>
        <p:nvPr/>
      </p:nvGrpSpPr>
      <p:grpSpPr>
        <a:xfrm>
          <a:off x="0" y="0"/>
          <a:ext cx="0" cy="0"/>
          <a:chOff x="0" y="0"/>
          <a:chExt cx="0" cy="0"/>
        </a:xfrm>
      </p:grpSpPr>
      <p:sp>
        <p:nvSpPr>
          <p:cNvPr id="1016" name="Google Shape;1016;p92"/>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15" name="Google Shape;1015;p9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40</a:t>
            </a:fld>
            <a:endParaRPr dirty="0"/>
          </a:p>
        </p:txBody>
      </p:sp>
      <p:pic>
        <p:nvPicPr>
          <p:cNvPr id="1018" name="Google Shape;1018;p92"/>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19" name="Google Shape;1019;p92"/>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20" name="Google Shape;1020;p92"/>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21" name="Google Shape;1021;p92"/>
          <p:cNvSpPr/>
          <p:nvPr/>
        </p:nvSpPr>
        <p:spPr>
          <a:xfrm>
            <a:off x="382510" y="1335394"/>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2" name="Google Shape;1022;p92"/>
          <p:cNvSpPr/>
          <p:nvPr/>
        </p:nvSpPr>
        <p:spPr>
          <a:xfrm>
            <a:off x="478575" y="2571750"/>
            <a:ext cx="8186850" cy="108858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3" name="Google Shape;1023;p92"/>
          <p:cNvSpPr/>
          <p:nvPr/>
        </p:nvSpPr>
        <p:spPr>
          <a:xfrm>
            <a:off x="531310" y="4139663"/>
            <a:ext cx="8186850" cy="4376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27"/>
        <p:cNvGrpSpPr/>
        <p:nvPr/>
      </p:nvGrpSpPr>
      <p:grpSpPr>
        <a:xfrm>
          <a:off x="0" y="0"/>
          <a:ext cx="0" cy="0"/>
          <a:chOff x="0" y="0"/>
          <a:chExt cx="0" cy="0"/>
        </a:xfrm>
      </p:grpSpPr>
      <p:sp>
        <p:nvSpPr>
          <p:cNvPr id="1029" name="Google Shape;1029;p93"/>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28" name="Google Shape;1028;p9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41</a:t>
            </a:fld>
            <a:endParaRPr dirty="0"/>
          </a:p>
        </p:txBody>
      </p:sp>
      <p:grpSp>
        <p:nvGrpSpPr>
          <p:cNvPr id="1031" name="Google Shape;1031;p93"/>
          <p:cNvGrpSpPr/>
          <p:nvPr/>
        </p:nvGrpSpPr>
        <p:grpSpPr>
          <a:xfrm>
            <a:off x="563125" y="1163354"/>
            <a:ext cx="8004543" cy="3588694"/>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0"/>
            </a:xfrm>
            <a:prstGeom prst="rect">
              <a:avLst/>
            </a:prstGeom>
            <a:noFill/>
            <a:ln>
              <a:noFill/>
            </a:ln>
          </p:spPr>
          <p:txBody>
            <a:bodyPr spcFirstLastPara="1" wrap="square" lIns="68569" tIns="68569" rIns="68569" bIns="68569" anchor="t" anchorCtr="0">
              <a:spAutoFit/>
            </a:bodyPr>
            <a:lstStyle/>
            <a:p>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strftime</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'%Y-%m-%d'</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pPr lvl="0"/>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endParaRPr sz="12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42</a:t>
            </a:fld>
            <a:endParaRPr dirty="0"/>
          </a:p>
        </p:txBody>
      </p:sp>
      <p:sp>
        <p:nvSpPr>
          <p:cNvPr id="1151" name="Google Shape;1151;p100"/>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57103" y="0"/>
            <a:ext cx="92582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43</a:t>
            </a:fld>
            <a:endParaRPr dirty="0"/>
          </a:p>
        </p:txBody>
      </p:sp>
      <p:sp>
        <p:nvSpPr>
          <p:cNvPr id="1158" name="Google Shape;1158;p101"/>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57103" y="0"/>
            <a:ext cx="9258290" cy="5143500"/>
          </a:xfrm>
          <a:prstGeom prst="rect">
            <a:avLst/>
          </a:prstGeom>
          <a:noFill/>
          <a:ln>
            <a:noFill/>
          </a:ln>
        </p:spPr>
      </p:pic>
      <p:sp>
        <p:nvSpPr>
          <p:cNvPr id="1160" name="Google Shape;1160;p101"/>
          <p:cNvSpPr txBox="1"/>
          <p:nvPr/>
        </p:nvSpPr>
        <p:spPr>
          <a:xfrm>
            <a:off x="330216" y="1394213"/>
            <a:ext cx="5286150" cy="2354468"/>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Nothing You Could Do"/>
                <a:sym typeface="Nothing You Could Do"/>
              </a:rPr>
              <a:t>"Have you ever heard of a </a:t>
            </a:r>
            <a:r>
              <a:rPr lang="en" sz="4800" b="1" dirty="0" err="1">
                <a:solidFill>
                  <a:srgbClr val="202124"/>
                </a:solidFill>
                <a:latin typeface="Bradley Hand" pitchFamily="2" charset="77"/>
                <a:ea typeface="Nothing You Could Do"/>
                <a:cs typeface="Nothing You Could Do"/>
                <a:sym typeface="Nothing You Could Do"/>
              </a:rPr>
              <a:t>Saff</a:t>
            </a:r>
            <a:r>
              <a:rPr lang="en" sz="4800" b="1" dirty="0">
                <a:solidFill>
                  <a:srgbClr val="202124"/>
                </a:solidFill>
                <a:latin typeface="Bradley Hand" pitchFamily="2" charset="77"/>
                <a:ea typeface="Nothing You Could Do"/>
                <a:cs typeface="Nothing You Could Do"/>
                <a:sym typeface="Nothing You Could Do"/>
              </a:rPr>
              <a:t> squeeze?"</a:t>
            </a:r>
            <a:endParaRPr sz="4800" b="1" dirty="0">
              <a:latin typeface="Bradley Hand" pitchFamily="2" charset="77"/>
              <a:ea typeface="Nothing You Could Do"/>
              <a:cs typeface="Nothing You Could Do"/>
              <a:sym typeface="Nothing You Could D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164"/>
        <p:cNvGrpSpPr/>
        <p:nvPr/>
      </p:nvGrpSpPr>
      <p:grpSpPr>
        <a:xfrm>
          <a:off x="0" y="0"/>
          <a:ext cx="0" cy="0"/>
          <a:chOff x="0" y="0"/>
          <a:chExt cx="0" cy="0"/>
        </a:xfrm>
      </p:grpSpPr>
      <p:sp>
        <p:nvSpPr>
          <p:cNvPr id="1166" name="Google Shape;1166;p102"/>
          <p:cNvSpPr/>
          <p:nvPr/>
        </p:nvSpPr>
        <p:spPr>
          <a:xfrm>
            <a:off x="6625247" y="4067794"/>
            <a:ext cx="1213875" cy="4376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will let us write a test for only the logic we care about</a:t>
            </a:r>
            <a:endParaRPr sz="12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458279" y="1179688"/>
            <a:ext cx="2363944" cy="3402916"/>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4909060" y="4030384"/>
            <a:ext cx="2363944" cy="512444"/>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45</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46</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cxnSp>
        <p:nvCxnSpPr>
          <p:cNvPr id="1205" name="Google Shape;1205;p104"/>
          <p:cNvCxnSpPr/>
          <p:nvPr/>
        </p:nvCxnSpPr>
        <p:spPr>
          <a:xfrm>
            <a:off x="5249822" y="2025844"/>
            <a:ext cx="225675" cy="225"/>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4958935" y="1318651"/>
            <a:ext cx="2431650" cy="3515231"/>
          </a:xfrm>
          <a:prstGeom prst="rect">
            <a:avLst/>
          </a:prstGeom>
          <a:noFill/>
          <a:ln>
            <a:noFill/>
          </a:ln>
        </p:spPr>
      </p:pic>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09" name="Google Shape;1209;p104"/>
          <p:cNvSpPr/>
          <p:nvPr/>
        </p:nvSpPr>
        <p:spPr>
          <a:xfrm>
            <a:off x="4868991" y="2733263"/>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4"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Starting with the Duplicated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3044334"/>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15841" y="1377567"/>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5318108"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5657837" y="2941439"/>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7047575"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080301" y="3063929"/>
            <a:ext cx="388350" cy="38835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059059" y="3050908"/>
            <a:ext cx="454776" cy="395609"/>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059059" y="3050908"/>
            <a:ext cx="454776" cy="395609"/>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053061" y="3013600"/>
            <a:ext cx="468875" cy="461234"/>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FF6189DF-EAF7-EB96-745C-D42B9DC0EF2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306C3EB3-9F01-6F79-88A1-836BE2308DD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460B7856-7983-A421-D465-A21275B32334}"/>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A3BD0FFE-D414-FDFA-74E4-F7402D65828A}"/>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82718813-638B-7389-FDE3-56C62E70DA51}"/>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7EDCF5BF-7F89-711D-C134-C03090B83EE5}"/>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984CD27E-0369-E401-75EE-4382156D555B}"/>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40123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noFill/>
                </a:ln>
                <a:solidFill>
                  <a:schemeClr val="tx1"/>
                </a:solidFill>
                <a:latin typeface="DM Mono" panose="020B0509040201040103" pitchFamily="49" charset="77"/>
              </a:rPr>
              <a:t>0 </a:t>
            </a:r>
          </a:p>
          <a:p>
            <a:pPr algn="ctr"/>
            <a:r>
              <a:rPr lang="en-US" sz="1200" dirty="0" err="1">
                <a:ln w="0">
                  <a:noFill/>
                </a:ln>
                <a:solidFill>
                  <a:schemeClr val="tx1"/>
                </a:solidFill>
                <a:latin typeface="DM Mono" panose="020B0509040201040103" pitchFamily="49" charset="77"/>
              </a:rPr>
              <a:t>Checkins</a:t>
            </a:r>
            <a:endParaRPr lang="en-US" sz="1200" dirty="0">
              <a:ln w="0">
                <a:noFill/>
              </a:ln>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856241" y="1690893"/>
            <a:ext cx="1011816" cy="1200329"/>
          </a:xfrm>
          <a:prstGeom prst="rect">
            <a:avLst/>
          </a:prstGeom>
          <a:noFill/>
        </p:spPr>
        <p:txBody>
          <a:bodyPr wrap="none" rtlCol="0">
            <a:spAutoFit/>
          </a:bodyPr>
          <a:lstStyle/>
          <a:p>
            <a:pPr algn="ctr"/>
            <a:r>
              <a:rPr lang="en-US" sz="5400" dirty="0">
                <a:latin typeface="DM Mono" panose="020B0509040201040103" pitchFamily="49" charset="77"/>
              </a:rPr>
              <a:t>1</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ysClr val="windowText" lastClr="000000"/>
                </a:solidFill>
                <a:latin typeface="DM Mono" panose="020B0509040201040103" pitchFamily="49" charset="77"/>
              </a:rPr>
              <a:t>0</a:t>
            </a:r>
            <a:r>
              <a:rPr lang="en-US" sz="3600" dirty="0">
                <a:solidFill>
                  <a:sysClr val="windowText" lastClr="000000"/>
                </a:solidFill>
                <a:latin typeface="DM Mono" panose="020B0509040201040103" pitchFamily="49" charset="77"/>
              </a:rPr>
              <a:t> </a:t>
            </a:r>
          </a:p>
          <a:p>
            <a:pPr algn="ctr"/>
            <a:r>
              <a:rPr lang="en-US" sz="1800" dirty="0" err="1">
                <a:solidFill>
                  <a:sysClr val="windowText" lastClr="000000"/>
                </a:solidFill>
                <a:latin typeface="DM Mono" panose="020B0509040201040103" pitchFamily="49" charset="77"/>
              </a:rPr>
              <a:t>Checkins</a:t>
            </a:r>
            <a:endParaRPr lang="en-US" sz="18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1168988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2090139"/>
            <a:ext cx="7397965"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Check out the test input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121938" y="2071896"/>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spTree>
    <p:extLst>
      <p:ext uri="{BB962C8B-B14F-4D97-AF65-F5344CB8AC3E}">
        <p14:creationId xmlns:p14="http://schemas.microsoft.com/office/powerpoint/2010/main" val="231988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7884557"/>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"41189bbb4fb446a586b0d69aba01d39b"</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3"/>
          <a:stretch>
            <a:fillRect/>
          </a:stretch>
        </p:blipFill>
        <p:spPr>
          <a:xfrm>
            <a:off x="1191" y="-1"/>
            <a:ext cx="9141618" cy="612323"/>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pic>
        <p:nvPicPr>
          <p:cNvPr id="3" name="Picture 2">
            <a:extLst>
              <a:ext uri="{FF2B5EF4-FFF2-40B4-BE49-F238E27FC236}">
                <a16:creationId xmlns:a16="http://schemas.microsoft.com/office/drawing/2014/main" id="{E36FB57C-1676-A88E-A2B1-9C49AFFBD4D5}"/>
              </a:ext>
            </a:extLst>
          </p:cNvPr>
          <p:cNvPicPr>
            <a:picLocks noChangeAspect="1"/>
          </p:cNvPicPr>
          <p:nvPr/>
        </p:nvPicPr>
        <p:blipFill>
          <a:blip r:embed="rId4"/>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18842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"41189bbb4fb446a586b0d69aba01d39b"</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3EEFF12-9C08-5EED-D07D-1925DD2D4E0B}"/>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8609342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a:solidFill>
                  <a:srgbClr val="183691"/>
                </a:solidFill>
                <a:highlight>
                  <a:srgbClr val="FFFF00"/>
                </a:highlight>
                <a:latin typeface="DM Mono" panose="020B0509040201040103" pitchFamily="49" charset="77"/>
              </a:rPr>
              <a:t>41189bbb4fb446a586b0d69aba01d39b</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89605D14-2105-9137-1637-402976DBCFFA}"/>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09556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highlight>
                  <a:srgbClr val="FFFF00"/>
                </a:highlight>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BCB4F6F-60C2-E52D-BFDB-D0523D8C3459}"/>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58710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820F9681-C373-A8AD-822A-F25149CC683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1EE108C3-EB86-B8BC-0B50-8DA8BF517022}"/>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6B8B153A-44DC-24A5-7A03-29565BF323EF}"/>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720FCEA3-D16C-92E7-2044-46E86FD375A2}"/>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7A3254F7-8DA6-6F85-41D4-AA97FAC2908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BFC7AA79-CB54-1839-09EC-676292170789}"/>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0CC5FF2B-0B07-269D-4A14-759E2D31106F}"/>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Sure the Test Passes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071188" y="204995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8606202" y="4197945"/>
            <a:ext cx="468875" cy="461234"/>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467066" y="4052663"/>
            <a:ext cx="7603705" cy="689139"/>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467066" y="2480236"/>
            <a:ext cx="7603705" cy="1428992"/>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342074"/>
            <a:ext cx="7603705" cy="994726"/>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a:p>
            <a:pPr lvl="0"/>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Arrange, Act, Assert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303610" y="958881"/>
            <a:ext cx="8839200" cy="304698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518833" y="4097848"/>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487803" y="4073030"/>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385325" y="901173"/>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2768673" y="1085311"/>
            <a:ext cx="971660" cy="2539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3"/>
          <a:stretch>
            <a:fillRect/>
          </a:stretch>
        </p:blipFill>
        <p:spPr>
          <a:xfrm>
            <a:off x="1192" y="-36740"/>
            <a:ext cx="9141618" cy="612323"/>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4"/>
          <a:stretch>
            <a:fillRect/>
          </a:stretch>
        </p:blipFill>
        <p:spPr>
          <a:xfrm>
            <a:off x="1191" y="4776367"/>
            <a:ext cx="9141619" cy="36713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770504"/>
            <a:ext cx="7991335" cy="1654289"/>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6065202" y="2324614"/>
            <a:ext cx="468875" cy="461234"/>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74492705-D444-29FB-5797-8837FCE2135E}"/>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A1D2A2F1-13F5-9128-89F3-ACAFAB2E0BBE}"/>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D8C55A6B-32D2-377C-520F-EC5B9C03468B}"/>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18FA6AAF-2D30-3CA2-97AB-4054EFB9A218}"/>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5D831EBA-D9C1-A437-6A2A-2CB482733AE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D6D2AD6-3A7D-45F0-F374-7EE2C24A09C6}"/>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D2920681-2E35-CC90-F911-4C602CC2FB79}"/>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11667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385329" y="903648"/>
            <a:ext cx="7519307" cy="646331"/>
          </a:xfrm>
          <a:prstGeom prst="rect">
            <a:avLst/>
          </a:prstGeom>
        </p:spPr>
        <p:txBody>
          <a:bodyPr wrap="square">
            <a:spAutoFit/>
          </a:bodyPr>
          <a:lstStyle/>
          <a:p>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5AF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business_id</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num_reviews</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3" name="!!definition">
            <a:extLst>
              <a:ext uri="{FF2B5EF4-FFF2-40B4-BE49-F238E27FC236}">
                <a16:creationId xmlns:a16="http://schemas.microsoft.com/office/drawing/2014/main" id="{D7521D85-3407-61F6-17FC-41F7327A9D9A}"/>
              </a:ext>
            </a:extLst>
          </p:cNvPr>
          <p:cNvSpPr/>
          <p:nvPr/>
        </p:nvSpPr>
        <p:spPr>
          <a:xfrm>
            <a:off x="254322" y="1734658"/>
            <a:ext cx="8799616" cy="276999"/>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endParaRPr lang="en-US" sz="1200" dirty="0">
              <a:latin typeface="DM Mono" panose="020B0509040201040103" pitchFamily="49" charset="77"/>
            </a:endParaRPr>
          </a:p>
        </p:txBody>
      </p:sp>
      <p:sp>
        <p:nvSpPr>
          <p:cNvPr id="2" name="!!assertion">
            <a:extLst>
              <a:ext uri="{FF2B5EF4-FFF2-40B4-BE49-F238E27FC236}">
                <a16:creationId xmlns:a16="http://schemas.microsoft.com/office/drawing/2014/main" id="{F6634C4D-E56D-6517-23A0-9658E795CE36}"/>
              </a:ext>
            </a:extLst>
          </p:cNvPr>
          <p:cNvSpPr/>
          <p:nvPr/>
        </p:nvSpPr>
        <p:spPr>
          <a:xfrm>
            <a:off x="256566" y="1734655"/>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assertion">
            <a:extLst>
              <a:ext uri="{FF2B5EF4-FFF2-40B4-BE49-F238E27FC236}">
                <a16:creationId xmlns:a16="http://schemas.microsoft.com/office/drawing/2014/main" id="{0CA014EB-65B0-0788-4129-54F5E96FB72B}"/>
              </a:ext>
            </a:extLst>
          </p:cNvPr>
          <p:cNvSpPr/>
          <p:nvPr/>
        </p:nvSpPr>
        <p:spPr>
          <a:xfrm>
            <a:off x="256566" y="1734657"/>
            <a:ext cx="9029700"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563125" y="1091236"/>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461665"/>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
</a:t>
            </a:r>
            <a:endParaRPr lang="en-CA" sz="12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563125" y="2362173"/>
            <a:ext cx="7991333"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576333" y="2281353"/>
            <a:ext cx="8149758" cy="217634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3125" y="784657"/>
            <a:ext cx="7991333" cy="1731243"/>
          </a:xfrm>
          <a:prstGeom prst="rect">
            <a:avLst/>
          </a:prstGeom>
          <a:noFill/>
          <a:ln w="38100">
            <a:noFill/>
          </a:ln>
        </p:spPr>
        <p:txBody>
          <a:bodyPr wrap="square" rtlCol="0">
            <a:spAutoFit/>
          </a:bodyPr>
          <a:lstStyle/>
          <a:p>
            <a:r>
              <a:rPr lang="en-CA" sz="1200" dirty="0">
                <a:solidFill>
                  <a:srgbClr val="A71D5D"/>
                </a:solidFill>
                <a:latin typeface="DM Mono" panose="020B0509040201040103" pitchFamily="49" charset="77"/>
              </a:rPr>
              <a:t>def </a:t>
            </a:r>
            <a:r>
              <a:rPr lang="en-CA" sz="1200" dirty="0">
                <a:solidFill>
                  <a:srgbClr val="795DA3"/>
                </a:solidFill>
                <a:latin typeface="DM Mono" panose="020B0509040201040103" pitchFamily="49" charset="77"/>
              </a:rPr>
              <a:t>transform</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A71D5D"/>
                </a:solidFill>
                <a:latin typeface="DM Mono" panose="020B0509040201040103" pitchFamily="49" charset="77"/>
              </a:rPr>
              <a:t>: </a:t>
            </a:r>
            <a:r>
              <a:rPr lang="en-CA" sz="1200" dirty="0">
                <a:solidFill>
                  <a:srgbClr val="795DA3"/>
                </a:solidFill>
                <a:latin typeface="DM Mono" panose="020B0509040201040103" pitchFamily="49" charset="77"/>
              </a:rPr>
              <a:t>datetime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datetime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today</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272541" y="2281353"/>
            <a:ext cx="8572500" cy="2100575"/>
          </a:xfrm>
          <a:prstGeom prst="rect">
            <a:avLst/>
          </a:prstGeom>
          <a:noFill/>
          <a:ln w="38100">
            <a:noFill/>
          </a:ln>
        </p:spPr>
        <p:txBody>
          <a:bodyPr wrap="square" rtlCol="0">
            <a:spAutoFit/>
          </a:bodyPr>
          <a:lstStyle/>
          <a:p>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589542" y="784657"/>
            <a:ext cx="8136550"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9388922" y="774216"/>
            <a:ext cx="7991334"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
        <p:nvSpPr>
          <p:cNvPr id="2" name="Google Shape;496;p61">
            <a:extLst>
              <a:ext uri="{FF2B5EF4-FFF2-40B4-BE49-F238E27FC236}">
                <a16:creationId xmlns:a16="http://schemas.microsoft.com/office/drawing/2014/main" id="{D6C2A334-6064-76D5-91BF-7C55CE79871C}"/>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09B5B6CF-DDED-D686-FDDB-98D6C5E4205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E0A26670-086D-954C-8A3A-1D45AA73EC75}"/>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CAFC3649-6DF6-1CBA-EC63-7467794C1DB6}"/>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E8092FCC-9109-DBBC-87F7-6AD4C512940D}"/>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3C5E288-DB9E-B7A2-9EEB-DB452017F26E}"/>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43F9570C-2151-2944-D2F5-9B2D29E012ED}"/>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1137428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8247942" y="2366224"/>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8249512" y="2366224"/>
            <a:ext cx="8134423" cy="2123658"/>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717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9236967" y="204757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572657" y="2366224"/>
            <a:ext cx="8134423" cy="2123658"/>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90868"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77045" y="3648402"/>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572657" y="2366224"/>
            <a:ext cx="8134423" cy="1384995"/>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441512" y="3666669"/>
            <a:ext cx="8134422" cy="20477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5113" y="36361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8671204" y="3447945"/>
            <a:ext cx="388350" cy="38835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444072" y="2537248"/>
            <a:ext cx="8134423" cy="109033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563125" y="2483535"/>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441513" y="386776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444072" y="1993486"/>
            <a:ext cx="8134423" cy="23082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440329"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40330" y="3436233"/>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565506" y="2185822"/>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04177"/>
            <a:ext cx="7994476" cy="237687"/>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80"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425486" y="-3431850"/>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559982" y="-2023771"/>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461071" y="84948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9024436"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7A63AEAD-D81C-E763-8783-29C306C2CAD9}"/>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23537938-2A38-58CB-5B4C-EA597092115A}"/>
              </a:ext>
            </a:extLst>
          </p:cNvPr>
          <p:cNvSpPr/>
          <p:nvPr/>
        </p:nvSpPr>
        <p:spPr>
          <a:xfrm>
            <a:off x="563124" y="839324"/>
            <a:ext cx="8457459" cy="325614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C889FCAF-EF4B-1229-C32F-BC7E3BBD008F}"/>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489AEB5E-8F61-6EDE-7686-1E8FDB4BD972}"/>
              </a:ext>
            </a:extLst>
          </p:cNvPr>
          <p:cNvSpPr/>
          <p:nvPr/>
        </p:nvSpPr>
        <p:spPr>
          <a:xfrm>
            <a:off x="563124" y="839323"/>
            <a:ext cx="8457459" cy="325614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highlight>
                  <a:srgbClr val="FFFF00"/>
                </a:highlight>
                <a:latin typeface="DM Mono" panose="020B0509040201040103" pitchFamily="49" charset="77"/>
              </a:rPr>
              <a:t>actual_df</a:t>
            </a:r>
            <a:r>
              <a:rPr lang="en-CA" sz="1200" dirty="0">
                <a:solidFill>
                  <a:schemeClr val="tx1"/>
                </a:solidFill>
                <a:highlight>
                  <a:srgbClr val="FFFF00"/>
                </a:highlight>
                <a:latin typeface="DM Mono" panose="020B0509040201040103" pitchFamily="49" charset="77"/>
              </a:rPr>
              <a:t> =</a:t>
            </a:r>
            <a:r>
              <a:rPr lang="en-CA" sz="1200" dirty="0">
                <a:solidFill>
                  <a:srgbClr val="A71D5D"/>
                </a:solidFill>
                <a:highlight>
                  <a:srgbClr val="FFFF00"/>
                </a:highlight>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49DF58E7-29B9-2272-2984-EFB5CEEE0B70}"/>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C5A893A6-AF02-DA23-A5BA-35D1D36F0BCB}"/>
              </a:ext>
            </a:extLst>
          </p:cNvPr>
          <p:cNvSpPr/>
          <p:nvPr/>
        </p:nvSpPr>
        <p:spPr>
          <a:xfrm>
            <a:off x="563124" y="839323"/>
            <a:ext cx="8457459" cy="323165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066"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A0FF984C-D9D5-F255-8251-682D4C6F339F}"/>
              </a:ext>
            </a:extLst>
          </p:cNvPr>
          <p:cNvSpPr/>
          <p:nvPr/>
        </p:nvSpPr>
        <p:spPr>
          <a:xfrm>
            <a:off x="562080" y="380407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2D670834-D851-BBB6-91DA-EAF79755ACC5}"/>
              </a:ext>
            </a:extLst>
          </p:cNvPr>
          <p:cNvSpPr/>
          <p:nvPr/>
        </p:nvSpPr>
        <p:spPr>
          <a:xfrm>
            <a:off x="563124" y="839324"/>
            <a:ext cx="8457459" cy="28560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762" y="3804079"/>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551573" y="863816"/>
            <a:ext cx="8755604" cy="323165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84"/>
        <p:cNvGrpSpPr/>
        <p:nvPr/>
      </p:nvGrpSpPr>
      <p:grpSpPr>
        <a:xfrm>
          <a:off x="0" y="0"/>
          <a:ext cx="0" cy="0"/>
          <a:chOff x="0" y="0"/>
          <a:chExt cx="0" cy="0"/>
        </a:xfrm>
      </p:grpSpPr>
      <p:sp>
        <p:nvSpPr>
          <p:cNvPr id="3" name="Rectangle 2">
            <a:extLst>
              <a:ext uri="{FF2B5EF4-FFF2-40B4-BE49-F238E27FC236}">
                <a16:creationId xmlns:a16="http://schemas.microsoft.com/office/drawing/2014/main" id="{131A9BE5-B292-4FF3-4AF5-B2F337DA0119}"/>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a:t>
            </a:fld>
            <a:endParaRPr dirty="0"/>
          </a:p>
        </p:txBody>
      </p:sp>
      <p:sp>
        <p:nvSpPr>
          <p:cNvPr id="486" name="Google Shape;486;p60"/>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latin typeface="DM Sans" pitchFamily="2" charset="77"/>
              </a:rPr>
              <a:t>The Bug</a:t>
            </a:r>
            <a:endParaRPr sz="3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88" name="Google Shape;488;p6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7C783D49-B3DC-DDED-6E62-E3BA5D09C855}"/>
              </a:ext>
            </a:extLst>
          </p:cNvPr>
          <p:cNvSpPr/>
          <p:nvPr/>
        </p:nvSpPr>
        <p:spPr>
          <a:xfrm>
            <a:off x="563124" y="839323"/>
            <a:ext cx="8457459" cy="263244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551574" y="3850457"/>
            <a:ext cx="7361506" cy="276999"/>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8606202" y="3414177"/>
            <a:ext cx="468875" cy="461234"/>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198DFC87-9AA1-F6DA-8C58-429A9349A66A}"/>
              </a:ext>
            </a:extLst>
          </p:cNvPr>
          <p:cNvSpPr/>
          <p:nvPr/>
        </p:nvSpPr>
        <p:spPr>
          <a:xfrm>
            <a:off x="562080" y="3556538"/>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670E697D-F9F4-0127-2A36-65F63F0C51AE}"/>
              </a:ext>
            </a:extLst>
          </p:cNvPr>
          <p:cNvSpPr/>
          <p:nvPr/>
        </p:nvSpPr>
        <p:spPr>
          <a:xfrm>
            <a:off x="563124" y="839323"/>
            <a:ext cx="8457459" cy="262578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CAD0F48-FFDD-F354-72F7-F73FF057BD11}"/>
              </a:ext>
            </a:extLst>
          </p:cNvPr>
          <p:cNvSpPr/>
          <p:nvPr/>
        </p:nvSpPr>
        <p:spPr>
          <a:xfrm>
            <a:off x="563124" y="839323"/>
            <a:ext cx="8457459" cy="235481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503494" y="3652233"/>
            <a:ext cx="7819145"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8606202" y="3253862"/>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EFF99C13-25F5-D847-6B4E-D3087A619E26}"/>
              </a:ext>
            </a:extLst>
          </p:cNvPr>
          <p:cNvSpPr/>
          <p:nvPr/>
        </p:nvSpPr>
        <p:spPr>
          <a:xfrm>
            <a:off x="563124" y="839323"/>
            <a:ext cx="8457459" cy="23083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3" name="red box">
            <a:extLst>
              <a:ext uri="{FF2B5EF4-FFF2-40B4-BE49-F238E27FC236}">
                <a16:creationId xmlns:a16="http://schemas.microsoft.com/office/drawing/2014/main" id="{1F2D5D47-A2F8-1DAE-2C2D-7CEEC492A22F}"/>
              </a:ext>
            </a:extLst>
          </p:cNvPr>
          <p:cNvSpPr/>
          <p:nvPr/>
        </p:nvSpPr>
        <p:spPr>
          <a:xfrm>
            <a:off x="551573" y="3391534"/>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4DB014C-BA8C-375E-9DDC-839F7CA5B57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559982" y="2571750"/>
            <a:ext cx="7994476" cy="1177245"/>
          </a:xfrm>
          <a:prstGeom prst="rect">
            <a:avLst/>
          </a:prstGeom>
          <a:noFill/>
        </p:spPr>
        <p:txBody>
          <a:bodyPr wrap="square" rtlCol="0">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endParaRPr lang="en-US" sz="1050"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8606202" y="2092205"/>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559983" y="2216770"/>
            <a:ext cx="8460601"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5D65B50-19A3-5F86-194C-B37FFB508691}"/>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551574" y="2504654"/>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8606202" y="2092205"/>
            <a:ext cx="468875" cy="461234"/>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FBD59665-66FC-A0B7-414A-D73E85A965AE}"/>
              </a:ext>
            </a:extLst>
          </p:cNvPr>
          <p:cNvSpPr/>
          <p:nvPr/>
        </p:nvSpPr>
        <p:spPr>
          <a:xfrm>
            <a:off x="563124" y="2220971"/>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2CF120C-28BF-F5E0-984E-324ADB4BFDE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1710856"/>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BB9B2D35-B0D7-12CD-FE6B-00E1448C04DE}"/>
              </a:ext>
            </a:extLst>
          </p:cNvPr>
          <p:cNvSpPr/>
          <p:nvPr/>
        </p:nvSpPr>
        <p:spPr>
          <a:xfrm>
            <a:off x="563124" y="839324"/>
            <a:ext cx="8457459" cy="80193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681766"/>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830997"/>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CAD2E582-9C5B-7127-34BD-AD1AE6286071}"/>
              </a:ext>
            </a:extLst>
          </p:cNvPr>
          <p:cNvSpPr/>
          <p:nvPr/>
        </p:nvSpPr>
        <p:spPr>
          <a:xfrm>
            <a:off x="559983" y="1986971"/>
            <a:ext cx="8162514"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8671204" y="1613217"/>
            <a:ext cx="388350" cy="38835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67090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2425EB7D-91FD-EA16-D1BD-4E230FC39A2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1B9B940D-5827-9781-E52E-F61E0C6076F9}"/>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Quince template">
  <a:themeElements>
    <a:clrScheme name="Custom 4">
      <a:dk1>
        <a:srgbClr val="28324A"/>
      </a:dk1>
      <a:lt1>
        <a:srgbClr val="FFFFFF"/>
      </a:lt1>
      <a:dk2>
        <a:srgbClr val="707685"/>
      </a:dk2>
      <a:lt2>
        <a:srgbClr val="E5E5E5"/>
      </a:lt2>
      <a:accent1>
        <a:srgbClr val="F5ACA1"/>
      </a:accent1>
      <a:accent2>
        <a:srgbClr val="3C78D8"/>
      </a:accent2>
      <a:accent3>
        <a:srgbClr val="00A4EA"/>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{32FA52BB-0EDF-F948-9063-786C25984F83}tf10001120</Template>
  <TotalTime>11457</TotalTime>
  <Words>54088</Words>
  <Application>Microsoft Macintosh PowerPoint</Application>
  <PresentationFormat>On-screen Show (16:9)</PresentationFormat>
  <Paragraphs>3090</Paragraphs>
  <Slides>283</Slides>
  <Notes>279</Notes>
  <HiddenSlides>81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283</vt:i4>
      </vt:variant>
    </vt:vector>
  </HeadingPairs>
  <TitlesOfParts>
    <vt:vector size="296" baseType="lpstr">
      <vt:lpstr>Inter</vt:lpstr>
      <vt:lpstr>Impact</vt:lpstr>
      <vt:lpstr>DM Mono Medium</vt:lpstr>
      <vt:lpstr>Oswald</vt:lpstr>
      <vt:lpstr>Montserrat</vt:lpstr>
      <vt:lpstr>Arial</vt:lpstr>
      <vt:lpstr>Bradley Hand</vt:lpstr>
      <vt:lpstr>DM Mono</vt:lpstr>
      <vt:lpstr>Source Sans Pro</vt:lpstr>
      <vt:lpstr>DM Sans</vt:lpstr>
      <vt:lpstr>DM Sans Medium</vt:lpstr>
      <vt:lpstr>Calibri</vt:lpstr>
      <vt:lpstr>Quince template</vt:lpstr>
      <vt:lpstr>PowerPoint Presentation</vt:lpstr>
      <vt:lpstr>Resources</vt:lpstr>
      <vt:lpstr>PowerPoint Presentation</vt:lpstr>
      <vt:lpstr>Frog Genomics </vt:lpstr>
      <vt:lpstr>Frog Genomics </vt:lpstr>
      <vt:lpstr>Frog Genomics </vt:lpstr>
      <vt:lpstr>Frog Genomics </vt:lpstr>
      <vt:lpstr>Frog Genomics </vt:lpstr>
      <vt:lpstr>The Bug</vt:lpstr>
      <vt:lpstr>“The number of interactions in the pandemic_recovery table doesn’t look right”</vt:lpstr>
      <vt:lpstr>The Problem</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The Logic Test</vt:lpstr>
      <vt:lpstr>The Logic Test</vt:lpstr>
      <vt:lpstr>expected.json</vt:lpstr>
      <vt:lpstr>expected.json</vt:lpstr>
      <vt:lpstr>Large Outputs</vt:lpstr>
      <vt:lpstr>Large Outputs</vt:lpstr>
      <vt:lpstr>Large Outputs</vt:lpstr>
      <vt:lpstr>Large Outputs</vt:lpstr>
      <vt:lpstr>Large Outputs</vt:lpstr>
      <vt:lpstr>PowerPoint Presentation</vt:lpstr>
      <vt:lpstr>PowerPoint Presentation</vt:lpstr>
      <vt:lpstr>The Saff Squeeze</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lpstr>actual_df</vt:lpstr>
      <vt:lpstr>actual_df</vt:lpstr>
      <vt:lpstr>Squeeze the Bottom</vt:lpstr>
      <vt:lpstr>pandemic_recovery_df.printSchema()</vt:lpstr>
      <vt:lpstr>pandemic_recovery_df.printSchema()</vt:lpstr>
      <vt:lpstr>Squeeze the Bottom</vt:lpstr>
      <vt:lpstr>Squeeze the Bottom</vt:lpstr>
      <vt:lpstr>Simplify the Top</vt:lpstr>
      <vt:lpstr>Simplify the Top</vt:lpstr>
      <vt:lpstr>Simplify the Top</vt:lpstr>
      <vt:lpstr>PowerPoint Presentation</vt:lpstr>
      <vt:lpstr>Make the assertion specific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Problematic Batch Job</vt:lpstr>
      <vt:lpstr>Where’s the Bug?</vt:lpstr>
      <vt:lpstr>PowerPoint Presentation</vt:lpstr>
      <vt:lpstr>PowerPoint Presentation</vt:lpstr>
      <vt:lpstr>DBT Tests (Data Build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the assertion specific</vt:lpstr>
      <vt:lpstr>mobile_reviews.json</vt:lpstr>
      <vt:lpstr>PowerPoint Presentation</vt:lpstr>
      <vt:lpstr>PowerPoint Presentation</vt:lpstr>
      <vt:lpstr>expected.json</vt:lpstr>
      <vt:lpstr>expected.json</vt:lpstr>
      <vt:lpstr>Make the assertion specific</vt:lpstr>
      <vt:lpstr>PowerPoint Presentation</vt:lpstr>
      <vt:lpstr>PowerPoint Presentation</vt:lpstr>
      <vt:lpstr>PowerPoint Presentation</vt:lpstr>
      <vt:lpstr>PowerPoint Presentation</vt:lpstr>
      <vt:lpstr>The Problematic Batch Job</vt:lpstr>
      <vt:lpstr>The Logic Test</vt:lpstr>
      <vt:lpstr>The Saff Squeeze</vt:lpstr>
      <vt:lpstr>The Saff Squeeze</vt:lpstr>
      <vt:lpstr>Duplicate the test</vt:lpstr>
      <vt:lpstr>expected.json</vt:lpstr>
      <vt:lpstr>expected.json</vt:lpstr>
      <vt:lpstr>The Logic Test</vt:lpstr>
      <vt:lpstr>The Logic Test</vt:lpstr>
      <vt:lpstr>PowerPoint Presentation</vt:lpstr>
      <vt:lpstr>Give it a specific name</vt:lpstr>
      <vt:lpstr>Give it a specific name</vt:lpstr>
      <vt:lpstr>Squeeze the Bottom</vt:lpstr>
      <vt:lpstr>Squeeze the Bottom</vt:lpstr>
      <vt:lpstr>Squeeze the Bottom</vt:lpstr>
      <vt:lpstr>Frog Genomics </vt:lpstr>
      <vt:lpstr>Frog Genomics </vt:lpstr>
      <vt:lpstr>PowerPoint Presentation</vt:lpstr>
      <vt:lpstr>PowerPoint Presentation</vt:lpstr>
      <vt:lpstr>Multi-Layered Tests</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Find What’s Important</vt:lpstr>
      <vt:lpstr>Find What’s important</vt:lpstr>
      <vt:lpstr>Find What’s important</vt:lpstr>
      <vt:lpstr>Find What’s important</vt:lpstr>
      <vt:lpstr>Squeeze The Top</vt:lpstr>
      <vt:lpstr>Squeeze the Top</vt:lpstr>
      <vt:lpstr>You Have a Smaller Test</vt:lpstr>
      <vt:lpstr>INSTRUCTIONS FOR USE</vt:lpstr>
      <vt:lpstr>HELLO!</vt:lpstr>
      <vt:lpstr>Transition headline</vt:lpstr>
      <vt:lpstr>PowerPoint Presentation</vt:lpstr>
      <vt:lpstr>THIS IS A SLIDE TITLE</vt:lpstr>
      <vt:lpstr>BIG CONCEPT</vt:lpstr>
      <vt:lpstr>YOU CAN ALSO SPLIT YOUR CONTENT</vt:lpstr>
      <vt:lpstr>IN TWO OR THREE COLUMNS</vt:lpstr>
      <vt:lpstr>A PICTURE IS WORTH A THOUSAND WORDS</vt:lpstr>
      <vt:lpstr>WANT BIG IMPACT? USE BIG IMAGE.</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Imeuvel Fala</cp:lastModifiedBy>
  <cp:revision>19</cp:revision>
  <dcterms:modified xsi:type="dcterms:W3CDTF">2023-03-10T14:20:38Z</dcterms:modified>
</cp:coreProperties>
</file>